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1" r:id="rId5"/>
    <p:sldId id="260" r:id="rId6"/>
    <p:sldId id="261" r:id="rId7"/>
    <p:sldId id="269" r:id="rId8"/>
    <p:sldId id="262" r:id="rId9"/>
    <p:sldId id="263" r:id="rId10"/>
    <p:sldId id="274" r:id="rId11"/>
    <p:sldId id="280" r:id="rId12"/>
    <p:sldId id="275" r:id="rId13"/>
    <p:sldId id="276" r:id="rId14"/>
    <p:sldId id="277" r:id="rId15"/>
    <p:sldId id="264" r:id="rId16"/>
    <p:sldId id="270" r:id="rId17"/>
    <p:sldId id="278" r:id="rId18"/>
    <p:sldId id="271" r:id="rId19"/>
    <p:sldId id="273" r:id="rId20"/>
    <p:sldId id="279" r:id="rId21"/>
    <p:sldId id="265" r:id="rId22"/>
    <p:sldId id="266" r:id="rId23"/>
    <p:sldId id="26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0" d="100"/>
          <a:sy n="120" d="100"/>
        </p:scale>
        <p:origin x="-131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0741F4-244B-4465-B598-76056A82DAE6}" type="datetimeFigureOut">
              <a:rPr lang="en-US" smtClean="0"/>
              <a:pPr/>
              <a:t>6/29/15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B6B4D-0B15-46A3-BD93-74BAC466114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0741F4-244B-4465-B598-76056A82DAE6}" type="datetimeFigureOut">
              <a:rPr lang="en-US" smtClean="0"/>
              <a:pPr/>
              <a:t>6/29/15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B6B4D-0B15-46A3-BD93-74BAC46611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0741F4-244B-4465-B598-76056A82DAE6}" type="datetimeFigureOut">
              <a:rPr lang="en-US" smtClean="0"/>
              <a:pPr/>
              <a:t>6/29/15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B6B4D-0B15-46A3-BD93-74BAC466114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0741F4-244B-4465-B598-76056A82DAE6}" type="datetimeFigureOut">
              <a:rPr lang="en-US" smtClean="0"/>
              <a:pPr/>
              <a:t>6/29/15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B6B4D-0B15-46A3-BD93-74BAC46611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0741F4-244B-4465-B598-76056A82DAE6}" type="datetimeFigureOut">
              <a:rPr lang="en-US" smtClean="0"/>
              <a:pPr/>
              <a:t>6/29/15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B6B4D-0B15-46A3-BD93-74BAC466114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0741F4-244B-4465-B598-76056A82DAE6}" type="datetimeFigureOut">
              <a:rPr lang="en-US" smtClean="0"/>
              <a:pPr/>
              <a:t>6/29/15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B6B4D-0B15-46A3-BD93-74BAC466114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0741F4-244B-4465-B598-76056A82DAE6}" type="datetimeFigureOut">
              <a:rPr lang="en-US" smtClean="0"/>
              <a:pPr/>
              <a:t>6/29/15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CB6B4D-0B15-46A3-BD93-74BAC46611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0741F4-244B-4465-B598-76056A82DAE6}" type="datetimeFigureOut">
              <a:rPr lang="en-US" smtClean="0"/>
              <a:pPr/>
              <a:t>6/29/15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CB6B4D-0B15-46A3-BD93-74BAC46611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0741F4-244B-4465-B598-76056A82DAE6}" type="datetimeFigureOut">
              <a:rPr lang="en-US" smtClean="0"/>
              <a:pPr/>
              <a:t>6/29/15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CB6B4D-0B15-46A3-BD93-74BAC46611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0741F4-244B-4465-B598-76056A82DAE6}" type="datetimeFigureOut">
              <a:rPr lang="en-US" smtClean="0"/>
              <a:pPr/>
              <a:t>6/29/15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B6B4D-0B15-46A3-BD93-74BAC466114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0741F4-244B-4465-B598-76056A82DAE6}" type="datetimeFigureOut">
              <a:rPr lang="en-US" smtClean="0"/>
              <a:pPr/>
              <a:t>6/29/15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B6B4D-0B15-46A3-BD93-74BAC46611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0741F4-244B-4465-B598-76056A82DAE6}" type="datetimeFigureOut">
              <a:rPr lang="en-US" smtClean="0"/>
              <a:pPr/>
              <a:t>6/29/15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CB6B4D-0B15-46A3-BD93-74BAC46611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11" Type="http://schemas.openxmlformats.org/officeDocument/2006/relationships/image" Target="../media/image24.png"/><Relationship Id="rId12"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19.png"/><Relationship Id="rId4" Type="http://schemas.openxmlformats.org/officeDocument/2006/relationships/slide" Target="slide17.xml"/><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slide" Target="slide7.xml"/><Relationship Id="rId8" Type="http://schemas.openxmlformats.org/officeDocument/2006/relationships/image" Target="../media/image22.png"/><Relationship Id="rId9" Type="http://schemas.openxmlformats.org/officeDocument/2006/relationships/slide" Target="slide12.xml"/><Relationship Id="rId10"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 Id="rId1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04800" y="1578114"/>
            <a:ext cx="8458200" cy="707886"/>
          </a:xfrm>
          <a:prstGeom prst="rect">
            <a:avLst/>
          </a:prstGeom>
          <a:noFill/>
        </p:spPr>
        <p:txBody>
          <a:bodyPr wrap="square" rtlCol="0">
            <a:spAutoFit/>
          </a:bodyPr>
          <a:lstStyle/>
          <a:p>
            <a:pPr algn="ctr"/>
            <a:r>
              <a:rPr lang="en-US" sz="4000" dirty="0" smtClean="0">
                <a:solidFill>
                  <a:schemeClr val="accent4">
                    <a:lumMod val="75000"/>
                  </a:schemeClr>
                </a:solidFill>
                <a:latin typeface="Century Gothic" pitchFamily="34" charset="0"/>
              </a:rPr>
              <a:t>CORPORATE PROFILE</a:t>
            </a:r>
            <a:endParaRPr lang="en-US" sz="4000" dirty="0">
              <a:solidFill>
                <a:schemeClr val="accent4">
                  <a:lumMod val="75000"/>
                </a:schemeClr>
              </a:solidFill>
              <a:latin typeface="Century Gothic"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p:cNvSpPr txBox="1">
            <a:spLocks noChangeArrowheads="1"/>
          </p:cNvSpPr>
          <p:nvPr/>
        </p:nvSpPr>
        <p:spPr>
          <a:xfrm>
            <a:off x="304800" y="789975"/>
            <a:ext cx="8153400" cy="555625"/>
          </a:xfrm>
          <a:prstGeom prst="rect">
            <a:avLst/>
          </a:prstGeom>
        </p:spPr>
        <p:txBody>
          <a:bodyPr/>
          <a:lstStyle/>
          <a:p>
            <a:pPr fontAlgn="auto">
              <a:spcAft>
                <a:spcPts val="0"/>
              </a:spcAft>
              <a:defRPr/>
            </a:pPr>
            <a:r>
              <a:rPr lang="en-US" sz="2400" dirty="0" smtClean="0">
                <a:solidFill>
                  <a:schemeClr val="accent4">
                    <a:lumMod val="75000"/>
                  </a:schemeClr>
                </a:solidFill>
                <a:latin typeface="Century Gothic" panose="020B0502020202020204" pitchFamily="34" charset="0"/>
              </a:rPr>
              <a:t> THERMOBARIC AMMUNITION</a:t>
            </a:r>
            <a:endParaRPr lang="en-US" sz="2400" dirty="0">
              <a:solidFill>
                <a:schemeClr val="accent4">
                  <a:lumMod val="75000"/>
                </a:schemeClr>
              </a:solidFill>
              <a:latin typeface="Century Gothic" pitchFamily="34" charset="0"/>
              <a:ea typeface="+mj-ea"/>
              <a:cs typeface="+mj-cs"/>
            </a:endParaRPr>
          </a:p>
        </p:txBody>
      </p:sp>
      <p:pic>
        <p:nvPicPr>
          <p:cNvPr id="6" name="Picture 2" descr="\\logixnas02\Izmocars2006\IZMO TRAK\PRESENTATIONS\2013\Si2-Asset-Purchase\box_01.jpg"/>
          <p:cNvPicPr>
            <a:picLocks noChangeAspect="1" noChangeArrowheads="1"/>
          </p:cNvPicPr>
          <p:nvPr/>
        </p:nvPicPr>
        <p:blipFill>
          <a:blip r:embed="rId2" cstate="print"/>
          <a:srcRect/>
          <a:stretch>
            <a:fillRect/>
          </a:stretch>
        </p:blipFill>
        <p:spPr bwMode="auto">
          <a:xfrm>
            <a:off x="410900" y="1335550"/>
            <a:ext cx="8433118" cy="5001198"/>
          </a:xfrm>
          <a:prstGeom prst="rect">
            <a:avLst/>
          </a:prstGeom>
          <a:noFill/>
        </p:spPr>
      </p:pic>
      <p:sp>
        <p:nvSpPr>
          <p:cNvPr id="7" name="TextBox 6"/>
          <p:cNvSpPr txBox="1"/>
          <p:nvPr/>
        </p:nvSpPr>
        <p:spPr>
          <a:xfrm>
            <a:off x="785150" y="1828800"/>
            <a:ext cx="4419600" cy="3693319"/>
          </a:xfrm>
          <a:prstGeom prst="rect">
            <a:avLst/>
          </a:prstGeom>
          <a:noFill/>
        </p:spPr>
        <p:txBody>
          <a:bodyPr wrap="square" rtlCol="0">
            <a:spAutoFit/>
          </a:bodyPr>
          <a:lstStyle/>
          <a:p>
            <a:pPr marL="285750" indent="-285750">
              <a:buClr>
                <a:schemeClr val="accent4">
                  <a:lumMod val="75000"/>
                </a:schemeClr>
              </a:buClr>
              <a:buFont typeface="Arial" panose="020B0604020202020204" pitchFamily="34" charset="0"/>
              <a:buChar char="•"/>
            </a:pPr>
            <a:r>
              <a:rPr lang="en-US" dirty="0" smtClean="0">
                <a:latin typeface="Century Gothic" panose="020B0502020202020204" pitchFamily="34" charset="0"/>
              </a:rPr>
              <a:t>57mm </a:t>
            </a:r>
            <a:r>
              <a:rPr lang="en-US" dirty="0">
                <a:latin typeface="Century Gothic" panose="020B0502020202020204" pitchFamily="34" charset="0"/>
              </a:rPr>
              <a:t>UAR</a:t>
            </a:r>
          </a:p>
          <a:p>
            <a:pPr marL="285750" indent="-285750">
              <a:buClr>
                <a:schemeClr val="accent4">
                  <a:lumMod val="75000"/>
                </a:schemeClr>
              </a:buClr>
              <a:buFont typeface="Arial" panose="020B0604020202020204" pitchFamily="34" charset="0"/>
              <a:buChar char="•"/>
            </a:pPr>
            <a:r>
              <a:rPr lang="en-US" dirty="0" smtClean="0">
                <a:latin typeface="Century Gothic" panose="020B0502020202020204" pitchFamily="34" charset="0"/>
              </a:rPr>
              <a:t>80mm </a:t>
            </a:r>
            <a:r>
              <a:rPr lang="en-US" dirty="0">
                <a:latin typeface="Century Gothic" panose="020B0502020202020204" pitchFamily="34" charset="0"/>
              </a:rPr>
              <a:t>UAR-80T</a:t>
            </a:r>
            <a:r>
              <a:rPr lang="az-Cyrl-AZ" dirty="0">
                <a:latin typeface="Century Gothic" panose="020B0502020202020204" pitchFamily="34" charset="0"/>
              </a:rPr>
              <a:t>В </a:t>
            </a:r>
            <a:r>
              <a:rPr lang="en-US" dirty="0">
                <a:latin typeface="Century Gothic" panose="020B0502020202020204" pitchFamily="34" charset="0"/>
              </a:rPr>
              <a:t>Grenade</a:t>
            </a:r>
          </a:p>
          <a:p>
            <a:pPr marL="285750" indent="-285750">
              <a:buClr>
                <a:schemeClr val="accent4">
                  <a:lumMod val="75000"/>
                </a:schemeClr>
              </a:buClr>
              <a:buFont typeface="Arial" panose="020B0604020202020204" pitchFamily="34" charset="0"/>
              <a:buChar char="•"/>
            </a:pPr>
            <a:r>
              <a:rPr lang="en-US" dirty="0" smtClean="0">
                <a:latin typeface="Century Gothic" panose="020B0502020202020204" pitchFamily="34" charset="0"/>
              </a:rPr>
              <a:t>122mm </a:t>
            </a:r>
            <a:r>
              <a:rPr lang="en-US" dirty="0">
                <a:latin typeface="Century Gothic" panose="020B0502020202020204" pitchFamily="34" charset="0"/>
              </a:rPr>
              <a:t>Rocket</a:t>
            </a:r>
          </a:p>
          <a:p>
            <a:pPr marL="285750" indent="-285750">
              <a:buClr>
                <a:schemeClr val="accent4">
                  <a:lumMod val="75000"/>
                </a:schemeClr>
              </a:buClr>
              <a:buFont typeface="Arial" panose="020B0604020202020204" pitchFamily="34" charset="0"/>
              <a:buChar char="•"/>
            </a:pPr>
            <a:r>
              <a:rPr lang="en-US" dirty="0" smtClean="0">
                <a:latin typeface="Century Gothic" panose="020B0502020202020204" pitchFamily="34" charset="0"/>
              </a:rPr>
              <a:t>Aviation </a:t>
            </a:r>
            <a:r>
              <a:rPr lang="en-US" dirty="0">
                <a:latin typeface="Century Gothic" panose="020B0502020202020204" pitchFamily="34" charset="0"/>
              </a:rPr>
              <a:t>bomb </a:t>
            </a:r>
            <a:r>
              <a:rPr lang="az-Cyrl-AZ" dirty="0">
                <a:latin typeface="Century Gothic" panose="020B0502020202020204" pitchFamily="34" charset="0"/>
              </a:rPr>
              <a:t>ВАТВ 100-120</a:t>
            </a:r>
          </a:p>
          <a:p>
            <a:pPr marL="285750" indent="-285750">
              <a:buClr>
                <a:schemeClr val="accent4">
                  <a:lumMod val="75000"/>
                </a:schemeClr>
              </a:buClr>
              <a:buFont typeface="Arial" panose="020B0604020202020204" pitchFamily="34" charset="0"/>
              <a:buChar char="•"/>
            </a:pPr>
            <a:r>
              <a:rPr lang="en-US" dirty="0" smtClean="0">
                <a:latin typeface="Century Gothic" panose="020B0502020202020204" pitchFamily="34" charset="0"/>
              </a:rPr>
              <a:t>Aviation </a:t>
            </a:r>
            <a:r>
              <a:rPr lang="en-US" dirty="0">
                <a:latin typeface="Century Gothic" panose="020B0502020202020204" pitchFamily="34" charset="0"/>
              </a:rPr>
              <a:t>bomb </a:t>
            </a:r>
            <a:r>
              <a:rPr lang="az-Cyrl-AZ" dirty="0">
                <a:latin typeface="Century Gothic" panose="020B0502020202020204" pitchFamily="34" charset="0"/>
              </a:rPr>
              <a:t>ВАТВ 250-270</a:t>
            </a:r>
          </a:p>
          <a:p>
            <a:pPr marL="285750" indent="-285750">
              <a:buClr>
                <a:schemeClr val="accent4">
                  <a:lumMod val="75000"/>
                </a:schemeClr>
              </a:buClr>
              <a:buFont typeface="Arial" panose="020B0604020202020204" pitchFamily="34" charset="0"/>
              <a:buChar char="•"/>
            </a:pPr>
            <a:r>
              <a:rPr lang="en-US" dirty="0" smtClean="0">
                <a:latin typeface="Century Gothic" panose="020B0502020202020204" pitchFamily="34" charset="0"/>
              </a:rPr>
              <a:t>120mm </a:t>
            </a:r>
            <a:r>
              <a:rPr lang="en-US" dirty="0">
                <a:latin typeface="Century Gothic" panose="020B0502020202020204" pitchFamily="34" charset="0"/>
              </a:rPr>
              <a:t>mortar bomb VDMM 120 TB (aluminum body)</a:t>
            </a:r>
          </a:p>
          <a:p>
            <a:pPr marL="285750" indent="-285750">
              <a:buClr>
                <a:schemeClr val="accent4">
                  <a:lumMod val="75000"/>
                </a:schemeClr>
              </a:buClr>
              <a:buFont typeface="Arial" panose="020B0604020202020204" pitchFamily="34" charset="0"/>
              <a:buChar char="•"/>
            </a:pPr>
            <a:r>
              <a:rPr lang="en-US" dirty="0" smtClean="0">
                <a:latin typeface="Century Gothic" panose="020B0502020202020204" pitchFamily="34" charset="0"/>
              </a:rPr>
              <a:t>82 </a:t>
            </a:r>
            <a:r>
              <a:rPr lang="en-US" dirty="0">
                <a:latin typeface="Century Gothic" panose="020B0502020202020204" pitchFamily="34" charset="0"/>
              </a:rPr>
              <a:t>mm mortar bomb OF ТB </a:t>
            </a:r>
            <a:r>
              <a:rPr lang="en-US" dirty="0" smtClean="0">
                <a:latin typeface="Century Gothic" panose="020B0502020202020204" pitchFamily="34" charset="0"/>
              </a:rPr>
              <a:t>           (</a:t>
            </a:r>
            <a:r>
              <a:rPr lang="en-US" dirty="0">
                <a:latin typeface="Century Gothic" panose="020B0502020202020204" pitchFamily="34" charset="0"/>
              </a:rPr>
              <a:t>steel body)</a:t>
            </a:r>
          </a:p>
          <a:p>
            <a:pPr marL="285750" indent="-285750">
              <a:buClr>
                <a:schemeClr val="accent4">
                  <a:lumMod val="75000"/>
                </a:schemeClr>
              </a:buClr>
              <a:buFont typeface="Arial" panose="020B0604020202020204" pitchFamily="34" charset="0"/>
              <a:buChar char="•"/>
            </a:pPr>
            <a:r>
              <a:rPr lang="en-US" dirty="0" smtClean="0">
                <a:latin typeface="Century Gothic" panose="020B0502020202020204" pitchFamily="34" charset="0"/>
              </a:rPr>
              <a:t>120 </a:t>
            </a:r>
            <a:r>
              <a:rPr lang="en-US" dirty="0">
                <a:latin typeface="Century Gothic" panose="020B0502020202020204" pitchFamily="34" charset="0"/>
              </a:rPr>
              <a:t>mm mortar bomb OF ТB </a:t>
            </a:r>
            <a:r>
              <a:rPr lang="en-US" dirty="0" smtClean="0">
                <a:latin typeface="Century Gothic" panose="020B0502020202020204" pitchFamily="34" charset="0"/>
              </a:rPr>
              <a:t>         (</a:t>
            </a:r>
            <a:r>
              <a:rPr lang="en-US" dirty="0">
                <a:latin typeface="Century Gothic" panose="020B0502020202020204" pitchFamily="34" charset="0"/>
              </a:rPr>
              <a:t>steel body)</a:t>
            </a:r>
          </a:p>
          <a:p>
            <a:pPr marL="285750" indent="-285750">
              <a:buClr>
                <a:schemeClr val="accent4">
                  <a:lumMod val="75000"/>
                </a:schemeClr>
              </a:buClr>
              <a:buFont typeface="Arial" panose="020B0604020202020204" pitchFamily="34" charset="0"/>
              <a:buChar char="•"/>
            </a:pPr>
            <a:r>
              <a:rPr lang="en-US" dirty="0" smtClean="0">
                <a:latin typeface="Century Gothic" panose="020B0502020202020204" pitchFamily="34" charset="0"/>
              </a:rPr>
              <a:t>82mm </a:t>
            </a:r>
            <a:r>
              <a:rPr lang="en-US" dirty="0">
                <a:latin typeface="Century Gothic" panose="020B0502020202020204" pitchFamily="34" charset="0"/>
              </a:rPr>
              <a:t>mortar bomb VDMM 82 TB (aluminum body)</a:t>
            </a:r>
          </a:p>
        </p:txBody>
      </p:sp>
    </p:spTree>
    <p:extLst>
      <p:ext uri="{BB962C8B-B14F-4D97-AF65-F5344CB8AC3E}">
        <p14:creationId xmlns:p14="http://schemas.microsoft.com/office/powerpoint/2010/main" val="22868539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p:cNvSpPr txBox="1">
            <a:spLocks noChangeArrowheads="1"/>
          </p:cNvSpPr>
          <p:nvPr/>
        </p:nvSpPr>
        <p:spPr>
          <a:xfrm>
            <a:off x="304800" y="789975"/>
            <a:ext cx="8153400" cy="555625"/>
          </a:xfrm>
          <a:prstGeom prst="rect">
            <a:avLst/>
          </a:prstGeom>
        </p:spPr>
        <p:txBody>
          <a:bodyPr/>
          <a:lstStyle/>
          <a:p>
            <a:pPr fontAlgn="auto">
              <a:spcAft>
                <a:spcPts val="0"/>
              </a:spcAft>
              <a:defRPr/>
            </a:pPr>
            <a:r>
              <a:rPr lang="en-US" sz="2400" dirty="0" smtClean="0">
                <a:solidFill>
                  <a:schemeClr val="accent4">
                    <a:lumMod val="75000"/>
                  </a:schemeClr>
                </a:solidFill>
                <a:latin typeface="Century Gothic" panose="020B0502020202020204" pitchFamily="34" charset="0"/>
              </a:rPr>
              <a:t>POWER BOATS</a:t>
            </a:r>
            <a:endParaRPr lang="en-US" sz="2400" dirty="0">
              <a:solidFill>
                <a:schemeClr val="accent4">
                  <a:lumMod val="75000"/>
                </a:schemeClr>
              </a:solidFill>
              <a:latin typeface="Century Gothic" pitchFamily="34" charset="0"/>
              <a:ea typeface="+mj-ea"/>
              <a:cs typeface="+mj-cs"/>
            </a:endParaRPr>
          </a:p>
        </p:txBody>
      </p:sp>
      <p:pic>
        <p:nvPicPr>
          <p:cNvPr id="6" name="Picture 2" descr="\\logixnas02\Izmocars2006\IZMO TRAK\PRESENTATIONS\2013\Si2-Asset-Purchase\box_01.jpg"/>
          <p:cNvPicPr>
            <a:picLocks noChangeAspect="1" noChangeArrowheads="1"/>
          </p:cNvPicPr>
          <p:nvPr/>
        </p:nvPicPr>
        <p:blipFill>
          <a:blip r:embed="rId2" cstate="print"/>
          <a:srcRect/>
          <a:stretch>
            <a:fillRect/>
          </a:stretch>
        </p:blipFill>
        <p:spPr bwMode="auto">
          <a:xfrm>
            <a:off x="410900" y="1335550"/>
            <a:ext cx="8433118" cy="5001198"/>
          </a:xfrm>
          <a:prstGeom prst="rect">
            <a:avLst/>
          </a:prstGeom>
          <a:noFill/>
        </p:spPr>
      </p:pic>
      <p:pic>
        <p:nvPicPr>
          <p:cNvPr id="5" name="Picture 4" descr="C:\Users\musTANK\Desktop\МЧС\1.png">
            <a:hlinkClick r:id="" action="ppaction://noaction"/>
            <a:hlinkHover r:id="" action="ppaction://noaction" highlightClick="1"/>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0331" y="1600200"/>
            <a:ext cx="2103438"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musTANK\Desktop\МЧС\2.png">
            <a:hlinkClick r:id="rId4" action="ppaction://hlinksldjump"/>
            <a:hlinkHover r:id="" action="ppaction://noaction" highlightClick="1"/>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8544" y="1622425"/>
            <a:ext cx="211613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Users\musTANK\Desktop\МЧС\3.png">
            <a:hlinkClick r:id="" action="ppaction://noaction"/>
            <a:hlinkHover r:id="" action="ppaction://noaction" highlightClick="1"/>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4281" y="1624012"/>
            <a:ext cx="2116138"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Users\musTANK\Desktop\МЧС\4.png">
            <a:hlinkClick r:id="rId7" action="ppaction://hlinksldjump"/>
            <a:hlinkHover r:id="" action="ppaction://noaction" highlightClick="1"/>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3581" y="1622425"/>
            <a:ext cx="2103438"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3"/>
          <p:cNvSpPr txBox="1">
            <a:spLocks noChangeArrowheads="1"/>
          </p:cNvSpPr>
          <p:nvPr/>
        </p:nvSpPr>
        <p:spPr bwMode="auto">
          <a:xfrm>
            <a:off x="705644" y="3025603"/>
            <a:ext cx="1314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buSzPct val="100000"/>
            </a:pPr>
            <a:r>
              <a:rPr kumimoji="0" lang="ru-RU" altLang="en-US" sz="1800" b="1" dirty="0">
                <a:solidFill>
                  <a:srgbClr val="000000"/>
                </a:solidFill>
                <a:latin typeface="Calibri" panose="020F0502020204030204" pitchFamily="34" charset="0"/>
                <a:sym typeface="Calibri" panose="020F0502020204030204" pitchFamily="34" charset="0"/>
              </a:rPr>
              <a:t>LIDER 10 </a:t>
            </a:r>
          </a:p>
        </p:txBody>
      </p:sp>
      <p:sp>
        <p:nvSpPr>
          <p:cNvPr id="12" name="TextBox 14"/>
          <p:cNvSpPr txBox="1">
            <a:spLocks noChangeArrowheads="1"/>
          </p:cNvSpPr>
          <p:nvPr/>
        </p:nvSpPr>
        <p:spPr bwMode="auto">
          <a:xfrm>
            <a:off x="5044281" y="3028778"/>
            <a:ext cx="1314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buSzPct val="100000"/>
            </a:pPr>
            <a:r>
              <a:rPr kumimoji="0" lang="ru-RU" altLang="en-US" sz="1800" b="1">
                <a:solidFill>
                  <a:srgbClr val="000000"/>
                </a:solidFill>
                <a:latin typeface="Calibri" panose="020F0502020204030204" pitchFamily="34" charset="0"/>
                <a:sym typeface="Calibri" panose="020F0502020204030204" pitchFamily="34" charset="0"/>
              </a:rPr>
              <a:t>LIDER 17</a:t>
            </a:r>
          </a:p>
        </p:txBody>
      </p:sp>
      <p:sp>
        <p:nvSpPr>
          <p:cNvPr id="13" name="TextBox 15"/>
          <p:cNvSpPr txBox="1">
            <a:spLocks noChangeArrowheads="1"/>
          </p:cNvSpPr>
          <p:nvPr/>
        </p:nvSpPr>
        <p:spPr bwMode="auto">
          <a:xfrm>
            <a:off x="3588544" y="3039891"/>
            <a:ext cx="1314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buSzPct val="100000"/>
            </a:pPr>
            <a:r>
              <a:rPr kumimoji="0" lang="ru-RU" altLang="en-US" sz="1800">
                <a:solidFill>
                  <a:srgbClr val="000000"/>
                </a:solidFill>
                <a:latin typeface="Calibri" panose="020F0502020204030204" pitchFamily="34" charset="0"/>
                <a:sym typeface="Calibri" panose="020F0502020204030204" pitchFamily="34" charset="0"/>
              </a:rPr>
              <a:t> </a:t>
            </a:r>
            <a:r>
              <a:rPr kumimoji="0" lang="ru-RU" altLang="en-US" sz="1800" b="1">
                <a:solidFill>
                  <a:srgbClr val="000000"/>
                </a:solidFill>
                <a:latin typeface="Calibri" panose="020F0502020204030204" pitchFamily="34" charset="0"/>
                <a:sym typeface="Calibri" panose="020F0502020204030204" pitchFamily="34" charset="0"/>
              </a:rPr>
              <a:t>LIDER 12 </a:t>
            </a:r>
          </a:p>
        </p:txBody>
      </p:sp>
      <p:sp>
        <p:nvSpPr>
          <p:cNvPr id="14" name="TextBox 17"/>
          <p:cNvSpPr txBox="1">
            <a:spLocks noChangeArrowheads="1"/>
          </p:cNvSpPr>
          <p:nvPr/>
        </p:nvSpPr>
        <p:spPr bwMode="auto">
          <a:xfrm>
            <a:off x="580231" y="3267547"/>
            <a:ext cx="15287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buSzPct val="100000"/>
            </a:pPr>
            <a:r>
              <a:rPr kumimoji="0" lang="en-US" altLang="en-US" sz="1100" dirty="0">
                <a:solidFill>
                  <a:srgbClr val="000000"/>
                </a:solidFill>
                <a:latin typeface="Calibri" panose="020F0502020204030204" pitchFamily="34" charset="0"/>
                <a:sym typeface="Calibri" panose="020F0502020204030204" pitchFamily="34" charset="0"/>
              </a:rPr>
              <a:t>Multi-Purpose</a:t>
            </a:r>
            <a:endParaRPr kumimoji="0" lang="ru-RU" altLang="en-US" sz="1100" dirty="0">
              <a:solidFill>
                <a:srgbClr val="000000"/>
              </a:solidFill>
              <a:latin typeface="Calibri" panose="020F0502020204030204" pitchFamily="34" charset="0"/>
              <a:sym typeface="Calibri" panose="020F0502020204030204" pitchFamily="34" charset="0"/>
            </a:endParaRPr>
          </a:p>
          <a:p>
            <a:pPr algn="ctr">
              <a:buSzPct val="100000"/>
            </a:pPr>
            <a:r>
              <a:rPr kumimoji="0" lang="en-US" altLang="en-US" sz="1100" dirty="0">
                <a:solidFill>
                  <a:srgbClr val="000000"/>
                </a:solidFill>
                <a:latin typeface="Calibri" panose="020F0502020204030204" pitchFamily="34" charset="0"/>
                <a:sym typeface="Calibri" panose="020F0502020204030204" pitchFamily="34" charset="0"/>
              </a:rPr>
              <a:t> Search-and-Rescue Powerboat</a:t>
            </a:r>
            <a:r>
              <a:rPr kumimoji="0" lang="ru-RU" altLang="en-US" sz="1100" dirty="0">
                <a:solidFill>
                  <a:srgbClr val="000000"/>
                </a:solidFill>
                <a:latin typeface="Calibri" panose="020F0502020204030204" pitchFamily="34" charset="0"/>
                <a:sym typeface="Calibri" panose="020F0502020204030204" pitchFamily="34" charset="0"/>
              </a:rPr>
              <a:t> </a:t>
            </a:r>
          </a:p>
        </p:txBody>
      </p:sp>
      <p:sp>
        <p:nvSpPr>
          <p:cNvPr id="15" name="TextBox 18"/>
          <p:cNvSpPr txBox="1">
            <a:spLocks noChangeArrowheads="1"/>
          </p:cNvSpPr>
          <p:nvPr/>
        </p:nvSpPr>
        <p:spPr bwMode="auto">
          <a:xfrm>
            <a:off x="5044281" y="3338985"/>
            <a:ext cx="13144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buSzPct val="100000"/>
            </a:pPr>
            <a:r>
              <a:rPr kumimoji="0" lang="en-US" altLang="en-US" sz="1100">
                <a:solidFill>
                  <a:srgbClr val="000000"/>
                </a:solidFill>
                <a:latin typeface="Calibri" panose="020F0502020204030204" pitchFamily="34" charset="0"/>
                <a:sym typeface="Calibri" panose="020F0502020204030204" pitchFamily="34" charset="0"/>
              </a:rPr>
              <a:t>Multi-Purpose Patrol Powerboat</a:t>
            </a:r>
            <a:r>
              <a:rPr kumimoji="0" lang="ru-RU" altLang="en-US" sz="1100">
                <a:solidFill>
                  <a:srgbClr val="000000"/>
                </a:solidFill>
                <a:latin typeface="Calibri" panose="020F0502020204030204" pitchFamily="34" charset="0"/>
                <a:sym typeface="Calibri" panose="020F0502020204030204" pitchFamily="34" charset="0"/>
              </a:rPr>
              <a:t> </a:t>
            </a:r>
          </a:p>
          <a:p>
            <a:pPr algn="ctr">
              <a:buSzPct val="100000"/>
            </a:pPr>
            <a:endParaRPr kumimoji="0" lang="ru-RU" altLang="en-US" sz="1100">
              <a:solidFill>
                <a:srgbClr val="000000"/>
              </a:solidFill>
              <a:latin typeface="Calibri" panose="020F0502020204030204" pitchFamily="34" charset="0"/>
              <a:sym typeface="Calibri" panose="020F0502020204030204" pitchFamily="34" charset="0"/>
            </a:endParaRPr>
          </a:p>
        </p:txBody>
      </p:sp>
      <p:sp>
        <p:nvSpPr>
          <p:cNvPr id="16" name="TextBox 20"/>
          <p:cNvSpPr txBox="1">
            <a:spLocks noChangeArrowheads="1"/>
          </p:cNvSpPr>
          <p:nvPr/>
        </p:nvSpPr>
        <p:spPr bwMode="auto">
          <a:xfrm>
            <a:off x="3517106" y="3310410"/>
            <a:ext cx="13716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buSzPct val="100000"/>
            </a:pPr>
            <a:r>
              <a:rPr kumimoji="0" lang="en-US" altLang="en-US" sz="1100">
                <a:solidFill>
                  <a:srgbClr val="000000"/>
                </a:solidFill>
                <a:latin typeface="Calibri" panose="020F0502020204030204" pitchFamily="34" charset="0"/>
                <a:sym typeface="Calibri" panose="020F0502020204030204" pitchFamily="34" charset="0"/>
              </a:rPr>
              <a:t>Multi-Purpose </a:t>
            </a:r>
          </a:p>
          <a:p>
            <a:pPr algn="ctr">
              <a:buSzPct val="100000"/>
            </a:pPr>
            <a:r>
              <a:rPr kumimoji="0" lang="en-US" altLang="en-US" sz="1100">
                <a:solidFill>
                  <a:srgbClr val="000000"/>
                </a:solidFill>
                <a:latin typeface="Calibri" panose="020F0502020204030204" pitchFamily="34" charset="0"/>
                <a:sym typeface="Calibri" panose="020F0502020204030204" pitchFamily="34" charset="0"/>
              </a:rPr>
              <a:t>Fire and Rescue Powerboat </a:t>
            </a:r>
          </a:p>
        </p:txBody>
      </p:sp>
      <p:sp>
        <p:nvSpPr>
          <p:cNvPr id="17" name="TextBox 22"/>
          <p:cNvSpPr txBox="1">
            <a:spLocks noChangeArrowheads="1"/>
          </p:cNvSpPr>
          <p:nvPr/>
        </p:nvSpPr>
        <p:spPr bwMode="auto">
          <a:xfrm>
            <a:off x="6560344" y="3020841"/>
            <a:ext cx="1314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buSzPct val="100000"/>
            </a:pPr>
            <a:r>
              <a:rPr kumimoji="0" lang="ru-RU" altLang="en-US" sz="1800" b="1">
                <a:solidFill>
                  <a:srgbClr val="000000"/>
                </a:solidFill>
                <a:latin typeface="Calibri" panose="020F0502020204030204" pitchFamily="34" charset="0"/>
                <a:sym typeface="Calibri" panose="020F0502020204030204" pitchFamily="34" charset="0"/>
              </a:rPr>
              <a:t>UMK-20V</a:t>
            </a:r>
          </a:p>
        </p:txBody>
      </p:sp>
      <p:sp>
        <p:nvSpPr>
          <p:cNvPr id="18" name="TextBox 23"/>
          <p:cNvSpPr txBox="1">
            <a:spLocks noChangeArrowheads="1"/>
          </p:cNvSpPr>
          <p:nvPr/>
        </p:nvSpPr>
        <p:spPr bwMode="auto">
          <a:xfrm>
            <a:off x="6487319" y="3311997"/>
            <a:ext cx="13731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buSzPct val="100000"/>
            </a:pPr>
            <a:r>
              <a:rPr kumimoji="0" lang="en-US" altLang="en-US" sz="1100">
                <a:solidFill>
                  <a:srgbClr val="000000"/>
                </a:solidFill>
                <a:latin typeface="Calibri" panose="020F0502020204030204" pitchFamily="34" charset="0"/>
                <a:sym typeface="Calibri" panose="020F0502020204030204" pitchFamily="34" charset="0"/>
              </a:rPr>
              <a:t>Multi-Purpose Search-and-Rescue Powerboat</a:t>
            </a:r>
          </a:p>
        </p:txBody>
      </p:sp>
      <p:pic>
        <p:nvPicPr>
          <p:cNvPr id="19" name="Picture 18" descr="C:\Users\musTANK\Desktop\МЧС\2.png">
            <a:hlinkClick r:id="rId9" action="ppaction://hlinksldjump"/>
            <a:hlinkHover r:id="" action="ppaction://noaction" highlightClick="1"/>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9794" y="1622425"/>
            <a:ext cx="2079625"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5"/>
          <p:cNvSpPr txBox="1">
            <a:spLocks noChangeArrowheads="1"/>
          </p:cNvSpPr>
          <p:nvPr/>
        </p:nvSpPr>
        <p:spPr bwMode="auto">
          <a:xfrm>
            <a:off x="2159794" y="3030366"/>
            <a:ext cx="1292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buSzPct val="100000"/>
            </a:pPr>
            <a:r>
              <a:rPr kumimoji="0" lang="ru-RU" altLang="en-US" sz="1800" b="1">
                <a:solidFill>
                  <a:srgbClr val="000000"/>
                </a:solidFill>
                <a:latin typeface="Calibri" panose="020F0502020204030204" pitchFamily="34" charset="0"/>
                <a:sym typeface="Calibri" panose="020F0502020204030204" pitchFamily="34" charset="0"/>
              </a:rPr>
              <a:t>LIDER 1</a:t>
            </a:r>
            <a:r>
              <a:rPr kumimoji="0" lang="en-US" altLang="en-US" sz="1800" b="1">
                <a:solidFill>
                  <a:srgbClr val="000000"/>
                </a:solidFill>
                <a:latin typeface="Calibri" panose="020F0502020204030204" pitchFamily="34" charset="0"/>
                <a:sym typeface="Calibri" panose="020F0502020204030204" pitchFamily="34" charset="0"/>
              </a:rPr>
              <a:t>1</a:t>
            </a:r>
            <a:r>
              <a:rPr kumimoji="0" lang="ru-RU" altLang="en-US" sz="1800" b="1">
                <a:solidFill>
                  <a:srgbClr val="000000"/>
                </a:solidFill>
                <a:latin typeface="Calibri" panose="020F0502020204030204" pitchFamily="34" charset="0"/>
                <a:sym typeface="Calibri" panose="020F0502020204030204" pitchFamily="34" charset="0"/>
              </a:rPr>
              <a:t> </a:t>
            </a:r>
          </a:p>
        </p:txBody>
      </p:sp>
      <p:sp>
        <p:nvSpPr>
          <p:cNvPr id="21" name="TextBox 20"/>
          <p:cNvSpPr txBox="1">
            <a:spLocks noChangeArrowheads="1"/>
          </p:cNvSpPr>
          <p:nvPr/>
        </p:nvSpPr>
        <p:spPr bwMode="auto">
          <a:xfrm>
            <a:off x="2088356" y="3285010"/>
            <a:ext cx="134778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buSzPct val="100000"/>
            </a:pPr>
            <a:r>
              <a:rPr kumimoji="0" lang="en-US" altLang="en-US" sz="1100" dirty="0">
                <a:solidFill>
                  <a:srgbClr val="000000"/>
                </a:solidFill>
                <a:latin typeface="Calibri" panose="020F0502020204030204" pitchFamily="34" charset="0"/>
                <a:sym typeface="Calibri" panose="020F0502020204030204" pitchFamily="34" charset="0"/>
              </a:rPr>
              <a:t>Multi-Purpose </a:t>
            </a:r>
          </a:p>
          <a:p>
            <a:pPr algn="ctr">
              <a:buSzPct val="100000"/>
            </a:pPr>
            <a:r>
              <a:rPr kumimoji="0" lang="en-US" altLang="en-US" sz="1100" dirty="0">
                <a:solidFill>
                  <a:srgbClr val="000000"/>
                </a:solidFill>
                <a:latin typeface="Calibri" panose="020F0502020204030204" pitchFamily="34" charset="0"/>
                <a:sym typeface="Calibri" panose="020F0502020204030204" pitchFamily="34" charset="0"/>
              </a:rPr>
              <a:t>Fire and Rescue Powerboat </a:t>
            </a:r>
          </a:p>
        </p:txBody>
      </p:sp>
      <p:sp>
        <p:nvSpPr>
          <p:cNvPr id="22" name="TextBox 14"/>
          <p:cNvSpPr txBox="1">
            <a:spLocks noChangeArrowheads="1"/>
          </p:cNvSpPr>
          <p:nvPr/>
        </p:nvSpPr>
        <p:spPr bwMode="auto">
          <a:xfrm>
            <a:off x="2153444" y="5383041"/>
            <a:ext cx="1292225" cy="369888"/>
          </a:xfrm>
          <a:prstGeom prst="rect">
            <a:avLst/>
          </a:prstGeom>
          <a:noFill/>
          <a:ln w="9525">
            <a:noFill/>
            <a:miter lim="800000"/>
            <a:headEnd/>
            <a:tailEnd/>
          </a:ln>
        </p:spPr>
        <p:txBody>
          <a:bodyPr>
            <a:spAutoFit/>
          </a:bodyPr>
          <a:ls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n-GB" b="1" dirty="0">
                <a:latin typeface="+mn-lt"/>
              </a:rPr>
              <a:t>BK</a:t>
            </a:r>
            <a:r>
              <a:rPr lang="en-US" b="1" dirty="0">
                <a:latin typeface="+mn-lt"/>
              </a:rPr>
              <a:t>-16</a:t>
            </a:r>
            <a:endParaRPr lang="ru-RU" b="1" dirty="0">
              <a:latin typeface="+mn-lt"/>
            </a:endParaRPr>
          </a:p>
        </p:txBody>
      </p:sp>
      <p:sp>
        <p:nvSpPr>
          <p:cNvPr id="23" name="TextBox 15"/>
          <p:cNvSpPr txBox="1">
            <a:spLocks noChangeArrowheads="1"/>
          </p:cNvSpPr>
          <p:nvPr/>
        </p:nvSpPr>
        <p:spPr bwMode="auto">
          <a:xfrm>
            <a:off x="762000" y="5373988"/>
            <a:ext cx="1292225" cy="646113"/>
          </a:xfrm>
          <a:prstGeom prst="rect">
            <a:avLst/>
          </a:prstGeom>
          <a:noFill/>
          <a:ln w="9525">
            <a:noFill/>
            <a:miter lim="800000"/>
            <a:headEnd/>
            <a:tailEnd/>
          </a:ln>
        </p:spPr>
        <p:txBody>
          <a:bodyPr>
            <a:spAutoFit/>
          </a:bodyPr>
          <a:ls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ru-RU" dirty="0">
                <a:latin typeface="+mn-lt"/>
              </a:rPr>
              <a:t> </a:t>
            </a:r>
            <a:r>
              <a:rPr lang="en-GB" b="1" dirty="0">
                <a:latin typeface="+mn-lt"/>
              </a:rPr>
              <a:t>BK</a:t>
            </a:r>
            <a:r>
              <a:rPr lang="en-US" b="1" dirty="0">
                <a:latin typeface="+mn-lt"/>
              </a:rPr>
              <a:t>-10</a:t>
            </a:r>
            <a:endParaRPr lang="ru-RU" dirty="0">
              <a:latin typeface="+mn-lt"/>
            </a:endParaRPr>
          </a:p>
          <a:p>
            <a:pPr algn="ctr">
              <a:defRPr/>
            </a:pPr>
            <a:endParaRPr lang="ru-RU" b="1" dirty="0">
              <a:latin typeface="+mn-lt"/>
            </a:endParaRPr>
          </a:p>
        </p:txBody>
      </p:sp>
      <p:sp>
        <p:nvSpPr>
          <p:cNvPr id="24" name="TextBox 18"/>
          <p:cNvSpPr txBox="1">
            <a:spLocks noChangeArrowheads="1"/>
          </p:cNvSpPr>
          <p:nvPr/>
        </p:nvSpPr>
        <p:spPr bwMode="auto">
          <a:xfrm>
            <a:off x="2153444" y="5660682"/>
            <a:ext cx="1292225" cy="430213"/>
          </a:xfrm>
          <a:prstGeom prst="rect">
            <a:avLst/>
          </a:prstGeom>
          <a:noFill/>
          <a:ln w="9525">
            <a:noFill/>
            <a:miter lim="800000"/>
            <a:headEnd/>
            <a:tailEnd/>
          </a:ln>
        </p:spPr>
        <p:txBody>
          <a:bodyPr>
            <a:spAutoFit/>
          </a:bodyPr>
          <a:ls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n-GB" sz="1100" dirty="0">
                <a:latin typeface="+mn-lt"/>
              </a:rPr>
              <a:t>High</a:t>
            </a:r>
            <a:r>
              <a:rPr lang="en-US" sz="1100" dirty="0">
                <a:latin typeface="+mn-lt"/>
              </a:rPr>
              <a:t>-</a:t>
            </a:r>
            <a:r>
              <a:rPr lang="en-GB" sz="1100" dirty="0">
                <a:latin typeface="+mn-lt"/>
              </a:rPr>
              <a:t>Speed Assault Powerboat</a:t>
            </a:r>
            <a:endParaRPr lang="ru-RU" dirty="0">
              <a:latin typeface="+mn-lt"/>
            </a:endParaRPr>
          </a:p>
        </p:txBody>
      </p:sp>
      <p:sp>
        <p:nvSpPr>
          <p:cNvPr id="25" name="TextBox 20"/>
          <p:cNvSpPr txBox="1">
            <a:spLocks noChangeArrowheads="1"/>
          </p:cNvSpPr>
          <p:nvPr/>
        </p:nvSpPr>
        <p:spPr bwMode="auto">
          <a:xfrm>
            <a:off x="731044" y="5638800"/>
            <a:ext cx="1347787" cy="430213"/>
          </a:xfrm>
          <a:prstGeom prst="rect">
            <a:avLst/>
          </a:prstGeom>
          <a:noFill/>
          <a:ln w="9525">
            <a:noFill/>
            <a:miter lim="800000"/>
            <a:headEnd/>
            <a:tailEnd/>
          </a:ln>
        </p:spPr>
        <p:txBody>
          <a:bodyPr>
            <a:spAutoFit/>
          </a:bodyPr>
          <a:ls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n-GB" sz="1100" dirty="0">
                <a:latin typeface="+mn-lt"/>
              </a:rPr>
              <a:t>High</a:t>
            </a:r>
            <a:r>
              <a:rPr lang="en-US" sz="1100" dirty="0">
                <a:latin typeface="+mn-lt"/>
              </a:rPr>
              <a:t>-</a:t>
            </a:r>
            <a:r>
              <a:rPr lang="en-GB" sz="1100" dirty="0">
                <a:latin typeface="+mn-lt"/>
              </a:rPr>
              <a:t>Speed Assault Powerboat</a:t>
            </a:r>
            <a:endParaRPr lang="ru-RU" sz="1100" dirty="0">
              <a:latin typeface="+mn-lt"/>
            </a:endParaRPr>
          </a:p>
        </p:txBody>
      </p:sp>
      <p:pic>
        <p:nvPicPr>
          <p:cNvPr id="26" name="Picture 25" descr="C:\Users\musTANK\Desktop\МЧС\2.png">
            <a:hlinkClick r:id="" action="ppaction://noaction"/>
            <a:hlinkHover r:id="" action="ppaction://noaction" highlightClick="1"/>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2319" y="3984625"/>
            <a:ext cx="20796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Изображение 35" descr="bk16.gi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202656" y="3962400"/>
            <a:ext cx="2117725"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a:spLocks/>
          </p:cNvSpPr>
          <p:nvPr/>
        </p:nvSpPr>
        <p:spPr bwMode="auto">
          <a:xfrm>
            <a:off x="4553951" y="3912635"/>
            <a:ext cx="2045439" cy="225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117475" indent="-117475">
              <a:buClr>
                <a:schemeClr val="accent4">
                  <a:lumMod val="75000"/>
                </a:schemeClr>
              </a:buClr>
              <a:buFont typeface="Arial" panose="020B0604020202020204" pitchFamily="34" charset="0"/>
              <a:buChar char="•"/>
            </a:pPr>
            <a:r>
              <a:rPr kumimoji="0" lang="en-US" altLang="en-US" sz="1200" dirty="0">
                <a:solidFill>
                  <a:srgbClr val="000000"/>
                </a:solidFill>
                <a:latin typeface="Calibri" panose="020F0502020204030204" pitchFamily="34" charset="0"/>
                <a:sym typeface="Calibri" panose="020F0502020204030204" pitchFamily="34" charset="0"/>
              </a:rPr>
              <a:t>Overall length, m - 13.90</a:t>
            </a:r>
          </a:p>
          <a:p>
            <a:pPr marL="117475" indent="-117475">
              <a:buClr>
                <a:schemeClr val="accent4">
                  <a:lumMod val="75000"/>
                </a:schemeClr>
              </a:buClr>
              <a:buFont typeface="Arial" panose="020B0604020202020204" pitchFamily="34" charset="0"/>
              <a:buChar char="•"/>
            </a:pPr>
            <a:r>
              <a:rPr kumimoji="0" lang="en-US" altLang="en-US" sz="1200" dirty="0">
                <a:solidFill>
                  <a:srgbClr val="000000"/>
                </a:solidFill>
                <a:latin typeface="Calibri" panose="020F0502020204030204" pitchFamily="34" charset="0"/>
                <a:sym typeface="Calibri" panose="020F0502020204030204" pitchFamily="34" charset="0"/>
              </a:rPr>
              <a:t>Overall beam, m - 4.51</a:t>
            </a:r>
          </a:p>
          <a:p>
            <a:pPr marL="117475" indent="-117475">
              <a:buClr>
                <a:schemeClr val="accent4">
                  <a:lumMod val="75000"/>
                </a:schemeClr>
              </a:buClr>
              <a:buFont typeface="Arial" panose="020B0604020202020204" pitchFamily="34" charset="0"/>
              <a:buChar char="•"/>
            </a:pPr>
            <a:r>
              <a:rPr kumimoji="0" lang="en-US" altLang="en-US" sz="1200" dirty="0">
                <a:solidFill>
                  <a:srgbClr val="000000"/>
                </a:solidFill>
                <a:latin typeface="Calibri" panose="020F0502020204030204" pitchFamily="34" charset="0"/>
                <a:sym typeface="Calibri" panose="020F0502020204030204" pitchFamily="34" charset="0"/>
              </a:rPr>
              <a:t>Transport height, m - 3.83</a:t>
            </a:r>
          </a:p>
          <a:p>
            <a:pPr marL="117475" indent="-117475">
              <a:buClr>
                <a:schemeClr val="accent4">
                  <a:lumMod val="75000"/>
                </a:schemeClr>
              </a:buClr>
              <a:buFont typeface="Arial" panose="020B0604020202020204" pitchFamily="34" charset="0"/>
              <a:buChar char="•"/>
            </a:pPr>
            <a:r>
              <a:rPr kumimoji="0" lang="en-US" altLang="en-US" sz="1200" dirty="0">
                <a:solidFill>
                  <a:srgbClr val="000000"/>
                </a:solidFill>
                <a:latin typeface="Calibri" panose="020F0502020204030204" pitchFamily="34" charset="0"/>
                <a:sym typeface="Calibri" panose="020F0502020204030204" pitchFamily="34" charset="0"/>
              </a:rPr>
              <a:t>Draft, m - 0.73</a:t>
            </a:r>
          </a:p>
          <a:p>
            <a:pPr marL="117475" indent="-117475">
              <a:buClr>
                <a:schemeClr val="accent4">
                  <a:lumMod val="75000"/>
                </a:schemeClr>
              </a:buClr>
              <a:buFont typeface="Arial" panose="020B0604020202020204" pitchFamily="34" charset="0"/>
              <a:buChar char="•"/>
            </a:pPr>
            <a:r>
              <a:rPr kumimoji="0" lang="en-US" altLang="en-US" sz="1200" dirty="0">
                <a:solidFill>
                  <a:srgbClr val="000000"/>
                </a:solidFill>
                <a:latin typeface="Calibri" panose="020F0502020204030204" pitchFamily="34" charset="0"/>
                <a:sym typeface="Calibri" panose="020F0502020204030204" pitchFamily="34" charset="0"/>
              </a:rPr>
              <a:t>Displacement, m</a:t>
            </a:r>
            <a:r>
              <a:rPr kumimoji="0" lang="en-US" altLang="en-US" sz="1200" baseline="30000" dirty="0">
                <a:solidFill>
                  <a:srgbClr val="000000"/>
                </a:solidFill>
                <a:latin typeface="Calibri" panose="020F0502020204030204" pitchFamily="34" charset="0"/>
                <a:sym typeface="Calibri" panose="020F0502020204030204" pitchFamily="34" charset="0"/>
              </a:rPr>
              <a:t>3</a:t>
            </a:r>
            <a:r>
              <a:rPr kumimoji="0" lang="en-US" altLang="en-US" sz="1200" dirty="0">
                <a:solidFill>
                  <a:srgbClr val="000000"/>
                </a:solidFill>
                <a:latin typeface="Calibri" panose="020F0502020204030204" pitchFamily="34" charset="0"/>
                <a:sym typeface="Calibri" panose="020F0502020204030204" pitchFamily="34" charset="0"/>
              </a:rPr>
              <a:t> - 14.60</a:t>
            </a:r>
          </a:p>
          <a:p>
            <a:pPr marL="117475" indent="-117475">
              <a:buClr>
                <a:schemeClr val="accent4">
                  <a:lumMod val="75000"/>
                </a:schemeClr>
              </a:buClr>
              <a:buFont typeface="Arial" panose="020B0604020202020204" pitchFamily="34" charset="0"/>
              <a:buChar char="•"/>
            </a:pPr>
            <a:r>
              <a:rPr kumimoji="0" lang="en-US" altLang="en-US" sz="1200" dirty="0">
                <a:solidFill>
                  <a:srgbClr val="000000"/>
                </a:solidFill>
                <a:latin typeface="Calibri" panose="020F0502020204030204" pitchFamily="34" charset="0"/>
                <a:sym typeface="Calibri" panose="020F0502020204030204" pitchFamily="34" charset="0"/>
              </a:rPr>
              <a:t>Main engine power, kW (</a:t>
            </a:r>
            <a:r>
              <a:rPr kumimoji="0" lang="en-US" altLang="en-US" sz="1200" dirty="0" err="1">
                <a:solidFill>
                  <a:srgbClr val="000000"/>
                </a:solidFill>
                <a:latin typeface="Calibri" panose="020F0502020204030204" pitchFamily="34" charset="0"/>
                <a:sym typeface="Calibri" panose="020F0502020204030204" pitchFamily="34" charset="0"/>
              </a:rPr>
              <a:t>hp</a:t>
            </a:r>
            <a:r>
              <a:rPr kumimoji="0" lang="en-US" altLang="en-US" sz="1200" dirty="0">
                <a:solidFill>
                  <a:srgbClr val="000000"/>
                </a:solidFill>
                <a:latin typeface="Calibri" panose="020F0502020204030204" pitchFamily="34" charset="0"/>
                <a:sym typeface="Calibri" panose="020F0502020204030204" pitchFamily="34" charset="0"/>
              </a:rPr>
              <a:t>) - 2 х 423 (2 х 575)</a:t>
            </a:r>
          </a:p>
          <a:p>
            <a:pPr marL="117475" indent="-117475">
              <a:buClr>
                <a:schemeClr val="accent4">
                  <a:lumMod val="75000"/>
                </a:schemeClr>
              </a:buClr>
              <a:buFont typeface="Arial" panose="020B0604020202020204" pitchFamily="34" charset="0"/>
              <a:buChar char="•"/>
            </a:pPr>
            <a:r>
              <a:rPr kumimoji="0" lang="en-US" altLang="en-US" sz="1200" dirty="0">
                <a:solidFill>
                  <a:srgbClr val="000000"/>
                </a:solidFill>
                <a:latin typeface="Calibri" panose="020F0502020204030204" pitchFamily="34" charset="0"/>
                <a:sym typeface="Calibri" panose="020F0502020204030204" pitchFamily="34" charset="0"/>
              </a:rPr>
              <a:t>Maximum speed, knots - 35</a:t>
            </a:r>
          </a:p>
          <a:p>
            <a:pPr marL="117475" indent="-117475">
              <a:buClr>
                <a:schemeClr val="accent4">
                  <a:lumMod val="75000"/>
                </a:schemeClr>
              </a:buClr>
              <a:buFont typeface="Arial" panose="020B0604020202020204" pitchFamily="34" charset="0"/>
              <a:buChar char="•"/>
            </a:pPr>
            <a:r>
              <a:rPr kumimoji="0" lang="en-US" altLang="en-US" sz="1200" dirty="0">
                <a:solidFill>
                  <a:srgbClr val="000000"/>
                </a:solidFill>
                <a:latin typeface="Calibri" panose="020F0502020204030204" pitchFamily="34" charset="0"/>
                <a:sym typeface="Calibri" panose="020F0502020204030204" pitchFamily="34" charset="0"/>
              </a:rPr>
              <a:t>Sea endurance, days - 3</a:t>
            </a:r>
          </a:p>
          <a:p>
            <a:pPr marL="117475" indent="-117475">
              <a:buClr>
                <a:schemeClr val="accent4">
                  <a:lumMod val="75000"/>
                </a:schemeClr>
              </a:buClr>
              <a:buFont typeface="Arial" panose="020B0604020202020204" pitchFamily="34" charset="0"/>
              <a:buChar char="•"/>
            </a:pPr>
            <a:r>
              <a:rPr kumimoji="0" lang="en-US" altLang="en-US" sz="1200" dirty="0">
                <a:solidFill>
                  <a:srgbClr val="000000"/>
                </a:solidFill>
                <a:latin typeface="Calibri" panose="020F0502020204030204" pitchFamily="34" charset="0"/>
                <a:sym typeface="Calibri" panose="020F0502020204030204" pitchFamily="34" charset="0"/>
              </a:rPr>
              <a:t>Crew / special personnel / total number of persons onboard, person - 2 / 2 / </a:t>
            </a:r>
            <a:r>
              <a:rPr kumimoji="0" lang="en-US" altLang="en-US" sz="1200" dirty="0" smtClean="0">
                <a:solidFill>
                  <a:srgbClr val="000000"/>
                </a:solidFill>
                <a:latin typeface="Calibri" panose="020F0502020204030204" pitchFamily="34" charset="0"/>
                <a:sym typeface="Calibri" panose="020F0502020204030204" pitchFamily="34" charset="0"/>
              </a:rPr>
              <a:t>24</a:t>
            </a:r>
            <a:endParaRPr kumimoji="0" lang="en-US" altLang="en-US" sz="1200" dirty="0">
              <a:solidFill>
                <a:srgbClr val="000000"/>
              </a:solidFill>
              <a:latin typeface="Calibri" panose="020F0502020204030204" pitchFamily="34" charset="0"/>
              <a:sym typeface="Calibri" panose="020F0502020204030204" pitchFamily="34" charset="0"/>
            </a:endParaRPr>
          </a:p>
        </p:txBody>
      </p:sp>
      <p:sp>
        <p:nvSpPr>
          <p:cNvPr id="29" name="TextBox 28"/>
          <p:cNvSpPr txBox="1">
            <a:spLocks/>
          </p:cNvSpPr>
          <p:nvPr/>
        </p:nvSpPr>
        <p:spPr bwMode="auto">
          <a:xfrm>
            <a:off x="6487319" y="3912635"/>
            <a:ext cx="2045439" cy="2156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117475" indent="-117475">
              <a:buClr>
                <a:schemeClr val="accent4">
                  <a:lumMod val="75000"/>
                </a:schemeClr>
              </a:buClr>
              <a:buFont typeface="Arial" panose="020B0604020202020204" pitchFamily="34" charset="0"/>
              <a:buChar char="•"/>
            </a:pPr>
            <a:r>
              <a:rPr kumimoji="0" lang="en-US" altLang="en-US" sz="1200" dirty="0" smtClean="0">
                <a:solidFill>
                  <a:srgbClr val="000000"/>
                </a:solidFill>
                <a:latin typeface="Calibri" panose="020F0502020204030204" pitchFamily="34" charset="0"/>
                <a:sym typeface="Calibri" panose="020F0502020204030204" pitchFamily="34" charset="0"/>
              </a:rPr>
              <a:t>Hull </a:t>
            </a:r>
            <a:r>
              <a:rPr kumimoji="0" lang="en-US" altLang="en-US" sz="1200" dirty="0">
                <a:solidFill>
                  <a:srgbClr val="000000"/>
                </a:solidFill>
                <a:latin typeface="Calibri" panose="020F0502020204030204" pitchFamily="34" charset="0"/>
                <a:sym typeface="Calibri" panose="020F0502020204030204" pitchFamily="34" charset="0"/>
              </a:rPr>
              <a:t>and superstructure material - </a:t>
            </a:r>
            <a:r>
              <a:rPr kumimoji="0" lang="en-GB" altLang="en-US" sz="1200" dirty="0">
                <a:latin typeface="Calibri" panose="020F0502020204030204" pitchFamily="34" charset="0"/>
              </a:rPr>
              <a:t>Marine grade </a:t>
            </a:r>
            <a:r>
              <a:rPr kumimoji="0" lang="en-GB" altLang="en-US" sz="1200" dirty="0" smtClean="0">
                <a:latin typeface="Calibri" panose="020F0502020204030204" pitchFamily="34" charset="0"/>
              </a:rPr>
              <a:t>aluminium</a:t>
            </a:r>
            <a:endParaRPr kumimoji="0" lang="en-US" altLang="en-US" sz="1200" dirty="0">
              <a:solidFill>
                <a:srgbClr val="000000"/>
              </a:solidFill>
              <a:latin typeface="Calibri" panose="020F0502020204030204" pitchFamily="34" charset="0"/>
              <a:sym typeface="Calibri" panose="020F0502020204030204" pitchFamily="34" charset="0"/>
            </a:endParaRPr>
          </a:p>
          <a:p>
            <a:pPr marL="117475" indent="-117475">
              <a:buClr>
                <a:schemeClr val="accent4">
                  <a:lumMod val="75000"/>
                </a:schemeClr>
              </a:buClr>
              <a:buFont typeface="Arial" panose="020B0604020202020204" pitchFamily="34" charset="0"/>
              <a:buChar char="•"/>
            </a:pPr>
            <a:r>
              <a:rPr kumimoji="0" lang="en-US" altLang="en-US" sz="1200" dirty="0">
                <a:solidFill>
                  <a:srgbClr val="000000"/>
                </a:solidFill>
                <a:latin typeface="Calibri" panose="020F0502020204030204" pitchFamily="34" charset="0"/>
                <a:sym typeface="Calibri" panose="020F0502020204030204" pitchFamily="34" charset="0"/>
              </a:rPr>
              <a:t>Fuel capacity, l - 3200</a:t>
            </a:r>
          </a:p>
          <a:p>
            <a:pPr marL="117475" indent="-117475">
              <a:buClr>
                <a:schemeClr val="accent4">
                  <a:lumMod val="75000"/>
                </a:schemeClr>
              </a:buClr>
              <a:buFont typeface="Arial" panose="020B0604020202020204" pitchFamily="34" charset="0"/>
              <a:buChar char="•"/>
            </a:pPr>
            <a:r>
              <a:rPr kumimoji="0" lang="en-US" altLang="en-US" sz="1200" dirty="0">
                <a:solidFill>
                  <a:srgbClr val="000000"/>
                </a:solidFill>
                <a:latin typeface="Calibri" panose="020F0502020204030204" pitchFamily="34" charset="0"/>
                <a:sym typeface="Calibri" panose="020F0502020204030204" pitchFamily="34" charset="0"/>
              </a:rPr>
              <a:t>Potable water capacity, l - 60</a:t>
            </a:r>
          </a:p>
          <a:p>
            <a:pPr marL="117475" indent="-117475">
              <a:buClr>
                <a:schemeClr val="accent4">
                  <a:lumMod val="75000"/>
                </a:schemeClr>
              </a:buClr>
              <a:buFont typeface="Arial" panose="020B0604020202020204" pitchFamily="34" charset="0"/>
              <a:buChar char="•"/>
            </a:pPr>
            <a:r>
              <a:rPr kumimoji="0" lang="en-US" altLang="en-US" sz="1200" dirty="0">
                <a:solidFill>
                  <a:srgbClr val="000000"/>
                </a:solidFill>
                <a:latin typeface="Calibri" panose="020F0502020204030204" pitchFamily="34" charset="0"/>
                <a:sym typeface="Calibri" panose="020F0502020204030204" pitchFamily="34" charset="0"/>
              </a:rPr>
              <a:t>Maximum range (miles) at speed: </a:t>
            </a:r>
            <a:r>
              <a:rPr kumimoji="0" lang="en-US" altLang="en-US" sz="1200" dirty="0" smtClean="0">
                <a:solidFill>
                  <a:srgbClr val="000000"/>
                </a:solidFill>
                <a:latin typeface="Calibri" panose="020F0502020204030204" pitchFamily="34" charset="0"/>
                <a:sym typeface="Calibri" panose="020F0502020204030204" pitchFamily="34" charset="0"/>
              </a:rPr>
              <a:t>30 </a:t>
            </a:r>
            <a:r>
              <a:rPr kumimoji="0" lang="en-US" altLang="en-US" sz="1200" dirty="0">
                <a:solidFill>
                  <a:srgbClr val="000000"/>
                </a:solidFill>
                <a:latin typeface="Calibri" panose="020F0502020204030204" pitchFamily="34" charset="0"/>
                <a:sym typeface="Calibri" panose="020F0502020204030204" pitchFamily="34" charset="0"/>
              </a:rPr>
              <a:t>knots - 500; 20 knots - 600; 10 knots - 800; 8 knots - 1500</a:t>
            </a:r>
          </a:p>
        </p:txBody>
      </p:sp>
    </p:spTree>
    <p:extLst>
      <p:ext uri="{BB962C8B-B14F-4D97-AF65-F5344CB8AC3E}">
        <p14:creationId xmlns:p14="http://schemas.microsoft.com/office/powerpoint/2010/main" val="4062352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p:cNvSpPr txBox="1">
            <a:spLocks noChangeArrowheads="1"/>
          </p:cNvSpPr>
          <p:nvPr/>
        </p:nvSpPr>
        <p:spPr>
          <a:xfrm>
            <a:off x="304800" y="789975"/>
            <a:ext cx="8153400" cy="555625"/>
          </a:xfrm>
          <a:prstGeom prst="rect">
            <a:avLst/>
          </a:prstGeom>
        </p:spPr>
        <p:txBody>
          <a:bodyPr/>
          <a:lstStyle/>
          <a:p>
            <a:pPr fontAlgn="auto">
              <a:spcAft>
                <a:spcPts val="0"/>
              </a:spcAft>
              <a:defRPr/>
            </a:pPr>
            <a:r>
              <a:rPr lang="en-US" sz="2400" dirty="0" smtClean="0">
                <a:solidFill>
                  <a:schemeClr val="accent4">
                    <a:lumMod val="75000"/>
                  </a:schemeClr>
                </a:solidFill>
                <a:latin typeface="Century Gothic" pitchFamily="34" charset="0"/>
                <a:ea typeface="+mj-ea"/>
                <a:cs typeface="+mj-cs"/>
              </a:rPr>
              <a:t>STAR RADAR</a:t>
            </a:r>
            <a:endParaRPr lang="en-US" sz="2400" dirty="0">
              <a:solidFill>
                <a:schemeClr val="accent4">
                  <a:lumMod val="75000"/>
                </a:schemeClr>
              </a:solidFill>
              <a:latin typeface="Century Gothic" pitchFamily="34" charset="0"/>
              <a:ea typeface="+mj-ea"/>
              <a:cs typeface="+mj-cs"/>
            </a:endParaRPr>
          </a:p>
        </p:txBody>
      </p:sp>
      <p:pic>
        <p:nvPicPr>
          <p:cNvPr id="6" name="Picture 2" descr="\\logixnas02\Izmocars2006\IZMO TRAK\PRESENTATIONS\2013\Si2-Asset-Purchase\box_01.jpg"/>
          <p:cNvPicPr>
            <a:picLocks noChangeAspect="1" noChangeArrowheads="1"/>
          </p:cNvPicPr>
          <p:nvPr/>
        </p:nvPicPr>
        <p:blipFill>
          <a:blip r:embed="rId2" cstate="print"/>
          <a:srcRect/>
          <a:stretch>
            <a:fillRect/>
          </a:stretch>
        </p:blipFill>
        <p:spPr bwMode="auto">
          <a:xfrm>
            <a:off x="410900" y="1335550"/>
            <a:ext cx="8433118" cy="5001198"/>
          </a:xfrm>
          <a:prstGeom prst="rect">
            <a:avLst/>
          </a:prstGeom>
          <a:noFill/>
        </p:spPr>
      </p:pic>
      <p:pic>
        <p:nvPicPr>
          <p:cNvPr id="3" name="Picture 2"/>
          <p:cNvPicPr>
            <a:picLocks noChangeAspect="1"/>
          </p:cNvPicPr>
          <p:nvPr/>
        </p:nvPicPr>
        <p:blipFill rotWithShape="1">
          <a:blip r:embed="rId3"/>
          <a:srcRect l="43333" t="17407" r="35417" b="46296"/>
          <a:stretch/>
        </p:blipFill>
        <p:spPr>
          <a:xfrm>
            <a:off x="838200" y="1871122"/>
            <a:ext cx="3093098" cy="2971800"/>
          </a:xfrm>
          <a:prstGeom prst="rect">
            <a:avLst/>
          </a:prstGeom>
        </p:spPr>
      </p:pic>
      <p:sp>
        <p:nvSpPr>
          <p:cNvPr id="5" name="TextBox 4"/>
          <p:cNvSpPr txBox="1"/>
          <p:nvPr/>
        </p:nvSpPr>
        <p:spPr>
          <a:xfrm>
            <a:off x="4191000" y="1779687"/>
            <a:ext cx="4243137" cy="3785652"/>
          </a:xfrm>
          <a:prstGeom prst="rect">
            <a:avLst/>
          </a:prstGeom>
          <a:noFill/>
        </p:spPr>
        <p:txBody>
          <a:bodyPr wrap="square" rtlCol="0">
            <a:spAutoFit/>
          </a:bodyPr>
          <a:lstStyle/>
          <a:p>
            <a:pPr marL="285750" indent="-285750">
              <a:buClr>
                <a:schemeClr val="accent4">
                  <a:lumMod val="75000"/>
                </a:schemeClr>
              </a:buClr>
              <a:buFont typeface="Arial" panose="020B0604020202020204" pitchFamily="34" charset="0"/>
              <a:buChar char="•"/>
            </a:pPr>
            <a:r>
              <a:rPr lang="en-US" sz="1600" dirty="0">
                <a:latin typeface="Century Gothic" panose="020B0502020202020204" pitchFamily="34" charset="0"/>
              </a:rPr>
              <a:t>STAR S-90 (Surveillance and Target Acquisition Radar) is a FMCW ground-based radar for military and security applications. </a:t>
            </a:r>
            <a:endParaRPr lang="en-US" sz="1600" dirty="0" smtClean="0">
              <a:latin typeface="Century Gothic" panose="020B0502020202020204" pitchFamily="34" charset="0"/>
            </a:endParaRPr>
          </a:p>
          <a:p>
            <a:pPr marL="285750" indent="-285750">
              <a:buClr>
                <a:schemeClr val="accent4">
                  <a:lumMod val="75000"/>
                </a:schemeClr>
              </a:buClr>
              <a:buFont typeface="Arial" panose="020B0604020202020204" pitchFamily="34" charset="0"/>
              <a:buChar char="•"/>
            </a:pPr>
            <a:r>
              <a:rPr lang="en-US" sz="1600" dirty="0" smtClean="0">
                <a:latin typeface="Century Gothic" panose="020B0502020202020204" pitchFamily="34" charset="0"/>
              </a:rPr>
              <a:t>Automatically </a:t>
            </a:r>
            <a:r>
              <a:rPr lang="en-US" sz="1600" dirty="0">
                <a:latin typeface="Century Gothic" panose="020B0502020202020204" pitchFamily="34" charset="0"/>
              </a:rPr>
              <a:t>detects moving targets, such as walking persons, vehicles and flying objects </a:t>
            </a:r>
            <a:r>
              <a:rPr lang="en-US" sz="1600" dirty="0" smtClean="0">
                <a:latin typeface="Century Gothic" panose="020B0502020202020204" pitchFamily="34" charset="0"/>
              </a:rPr>
              <a:t>like gliders </a:t>
            </a:r>
            <a:r>
              <a:rPr lang="en-US" sz="1600" dirty="0">
                <a:latin typeface="Century Gothic" panose="020B0502020202020204" pitchFamily="34" charset="0"/>
              </a:rPr>
              <a:t>and </a:t>
            </a:r>
            <a:r>
              <a:rPr lang="en-US" sz="1600" dirty="0" smtClean="0">
                <a:latin typeface="Century Gothic" panose="020B0502020202020204" pitchFamily="34" charset="0"/>
              </a:rPr>
              <a:t>helicopters </a:t>
            </a:r>
            <a:r>
              <a:rPr lang="en-US" sz="1600" dirty="0">
                <a:latin typeface="Century Gothic" panose="020B0502020202020204" pitchFamily="34" charset="0"/>
              </a:rPr>
              <a:t>at ranges of up to 24 km. </a:t>
            </a:r>
            <a:endParaRPr lang="en-US" sz="1600" dirty="0" smtClean="0">
              <a:latin typeface="Century Gothic" panose="020B0502020202020204" pitchFamily="34" charset="0"/>
            </a:endParaRPr>
          </a:p>
          <a:p>
            <a:pPr marL="285750" indent="-285750">
              <a:buClr>
                <a:schemeClr val="accent4">
                  <a:lumMod val="75000"/>
                </a:schemeClr>
              </a:buClr>
              <a:buFont typeface="Arial" panose="020B0604020202020204" pitchFamily="34" charset="0"/>
              <a:buChar char="•"/>
            </a:pPr>
            <a:r>
              <a:rPr lang="en-US" sz="1600" dirty="0" smtClean="0">
                <a:latin typeface="Century Gothic" panose="020B0502020202020204" pitchFamily="34" charset="0"/>
              </a:rPr>
              <a:t>Lightweight</a:t>
            </a:r>
            <a:r>
              <a:rPr lang="en-US" sz="1600" dirty="0">
                <a:latin typeface="Century Gothic" panose="020B0502020202020204" pitchFamily="34" charset="0"/>
              </a:rPr>
              <a:t>, easily deployed, user friendly, reliable and </a:t>
            </a:r>
            <a:r>
              <a:rPr lang="en-US" sz="1600" dirty="0" smtClean="0">
                <a:latin typeface="Century Gothic" panose="020B0502020202020204" pitchFamily="34" charset="0"/>
              </a:rPr>
              <a:t>cost-effective</a:t>
            </a:r>
          </a:p>
          <a:p>
            <a:pPr marL="285750" indent="-285750">
              <a:buClr>
                <a:schemeClr val="accent4">
                  <a:lumMod val="75000"/>
                </a:schemeClr>
              </a:buClr>
              <a:buFont typeface="Arial" panose="020B0604020202020204" pitchFamily="34" charset="0"/>
              <a:buChar char="•"/>
            </a:pPr>
            <a:r>
              <a:rPr lang="en-US" sz="1600" dirty="0" smtClean="0">
                <a:latin typeface="Century Gothic" panose="020B0502020202020204" pitchFamily="34" charset="0"/>
              </a:rPr>
              <a:t>Operates </a:t>
            </a:r>
            <a:r>
              <a:rPr lang="en-US" sz="1600" dirty="0">
                <a:latin typeface="Century Gothic" panose="020B0502020202020204" pitchFamily="34" charset="0"/>
              </a:rPr>
              <a:t>24 hours a day, even under poor weather and low visibility conditions. </a:t>
            </a:r>
          </a:p>
          <a:p>
            <a:pPr marL="285750" indent="-285750">
              <a:buClr>
                <a:schemeClr val="accent4">
                  <a:lumMod val="75000"/>
                </a:schemeClr>
              </a:buClr>
              <a:buFont typeface="Arial" panose="020B0604020202020204" pitchFamily="34" charset="0"/>
              <a:buChar char="•"/>
            </a:pPr>
            <a:endParaRPr lang="en-US" sz="1600" dirty="0">
              <a:latin typeface="Century Gothic" panose="020B0502020202020204" pitchFamily="34" charset="0"/>
            </a:endParaRPr>
          </a:p>
          <a:p>
            <a:pPr marL="285750" indent="-285750">
              <a:buClr>
                <a:schemeClr val="accent4">
                  <a:lumMod val="75000"/>
                </a:schemeClr>
              </a:buClr>
              <a:buFont typeface="Arial" panose="020B0604020202020204" pitchFamily="34" charset="0"/>
              <a:buChar char="•"/>
            </a:pPr>
            <a:endParaRPr lang="en-US" sz="1600" dirty="0">
              <a:latin typeface="Century Gothic" panose="020B0502020202020204" pitchFamily="34" charset="0"/>
            </a:endParaRPr>
          </a:p>
        </p:txBody>
      </p:sp>
    </p:spTree>
    <p:extLst>
      <p:ext uri="{BB962C8B-B14F-4D97-AF65-F5344CB8AC3E}">
        <p14:creationId xmlns:p14="http://schemas.microsoft.com/office/powerpoint/2010/main" val="14163906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p:cNvSpPr txBox="1">
            <a:spLocks noChangeArrowheads="1"/>
          </p:cNvSpPr>
          <p:nvPr/>
        </p:nvSpPr>
        <p:spPr>
          <a:xfrm>
            <a:off x="304800" y="789975"/>
            <a:ext cx="8153400" cy="555625"/>
          </a:xfrm>
          <a:prstGeom prst="rect">
            <a:avLst/>
          </a:prstGeom>
        </p:spPr>
        <p:txBody>
          <a:bodyPr/>
          <a:lstStyle/>
          <a:p>
            <a:r>
              <a:rPr lang="fr-FR" sz="2400" dirty="0">
                <a:solidFill>
                  <a:schemeClr val="accent4">
                    <a:lumMod val="75000"/>
                  </a:schemeClr>
                </a:solidFill>
                <a:latin typeface="Century Gothic" panose="020B0502020202020204" pitchFamily="34" charset="0"/>
              </a:rPr>
              <a:t>NCST SERIES COASTAL SURVEILLANCE RADAR</a:t>
            </a:r>
          </a:p>
        </p:txBody>
      </p:sp>
      <p:pic>
        <p:nvPicPr>
          <p:cNvPr id="6" name="Picture 2" descr="\\logixnas02\Izmocars2006\IZMO TRAK\PRESENTATIONS\2013\Si2-Asset-Purchase\box_01.jpg"/>
          <p:cNvPicPr>
            <a:picLocks noChangeAspect="1" noChangeArrowheads="1"/>
          </p:cNvPicPr>
          <p:nvPr/>
        </p:nvPicPr>
        <p:blipFill>
          <a:blip r:embed="rId2" cstate="print"/>
          <a:srcRect/>
          <a:stretch>
            <a:fillRect/>
          </a:stretch>
        </p:blipFill>
        <p:spPr bwMode="auto">
          <a:xfrm>
            <a:off x="410900" y="1335550"/>
            <a:ext cx="8433118" cy="5001198"/>
          </a:xfrm>
          <a:prstGeom prst="rect">
            <a:avLst/>
          </a:prstGeom>
          <a:noFill/>
        </p:spPr>
      </p:pic>
      <p:sp>
        <p:nvSpPr>
          <p:cNvPr id="5" name="TextBox 4"/>
          <p:cNvSpPr txBox="1"/>
          <p:nvPr/>
        </p:nvSpPr>
        <p:spPr>
          <a:xfrm>
            <a:off x="838200" y="1891175"/>
            <a:ext cx="7239000" cy="4524315"/>
          </a:xfrm>
          <a:prstGeom prst="rect">
            <a:avLst/>
          </a:prstGeom>
          <a:noFill/>
        </p:spPr>
        <p:txBody>
          <a:bodyPr wrap="square" rtlCol="0">
            <a:spAutoFit/>
          </a:bodyPr>
          <a:lstStyle/>
          <a:p>
            <a:pPr>
              <a:buClr>
                <a:schemeClr val="accent4">
                  <a:lumMod val="75000"/>
                </a:schemeClr>
              </a:buClr>
            </a:pPr>
            <a:r>
              <a:rPr lang="en-US" sz="1600" b="1" dirty="0" smtClean="0">
                <a:solidFill>
                  <a:schemeClr val="accent4">
                    <a:lumMod val="75000"/>
                  </a:schemeClr>
                </a:solidFill>
                <a:latin typeface="Century Gothic" panose="020B0502020202020204" pitchFamily="34" charset="0"/>
              </a:rPr>
              <a:t>NCST8-25: </a:t>
            </a:r>
            <a:r>
              <a:rPr lang="en-US" sz="1600" b="1" dirty="0" smtClean="0">
                <a:latin typeface="Century Gothic" panose="020B0502020202020204" pitchFamily="34" charset="0"/>
              </a:rPr>
              <a:t>ANTENNA LENGTH 8ft, PULSE POWER 25kW and </a:t>
            </a:r>
          </a:p>
          <a:p>
            <a:pPr>
              <a:buClr>
                <a:schemeClr val="accent4">
                  <a:lumMod val="75000"/>
                </a:schemeClr>
              </a:buClr>
            </a:pPr>
            <a:r>
              <a:rPr lang="en-US" sz="1600" b="1" dirty="0" smtClean="0">
                <a:solidFill>
                  <a:schemeClr val="accent4">
                    <a:lumMod val="75000"/>
                  </a:schemeClr>
                </a:solidFill>
                <a:latin typeface="Century Gothic" panose="020B0502020202020204" pitchFamily="34" charset="0"/>
              </a:rPr>
              <a:t>NCST12-25: </a:t>
            </a:r>
            <a:r>
              <a:rPr lang="en-US" sz="1600" b="1" dirty="0" smtClean="0">
                <a:latin typeface="Century Gothic" panose="020B0502020202020204" pitchFamily="34" charset="0"/>
              </a:rPr>
              <a:t>ANTENNA LENGTH 12ft, PULSE POWER 25kW </a:t>
            </a:r>
          </a:p>
          <a:p>
            <a:pPr marL="285750" indent="-285750">
              <a:buClr>
                <a:schemeClr val="accent4">
                  <a:lumMod val="75000"/>
                </a:schemeClr>
              </a:buClr>
              <a:buFont typeface="Arial" panose="020B0604020202020204" pitchFamily="34" charset="0"/>
              <a:buChar char="•"/>
            </a:pPr>
            <a:endParaRPr lang="en-US" sz="1600" dirty="0">
              <a:latin typeface="Century Gothic" panose="020B0502020202020204" pitchFamily="34" charset="0"/>
            </a:endParaRPr>
          </a:p>
          <a:p>
            <a:pPr marL="285750" indent="-285750">
              <a:buClr>
                <a:schemeClr val="accent4">
                  <a:lumMod val="75000"/>
                </a:schemeClr>
              </a:buClr>
              <a:buFont typeface="Arial" panose="020B0604020202020204" pitchFamily="34" charset="0"/>
              <a:buChar char="•"/>
            </a:pPr>
            <a:r>
              <a:rPr lang="en-US" sz="1600" dirty="0" smtClean="0">
                <a:latin typeface="Century Gothic" panose="020B0502020202020204" pitchFamily="34" charset="0"/>
              </a:rPr>
              <a:t>Fully </a:t>
            </a:r>
            <a:r>
              <a:rPr lang="en-US" sz="1600" dirty="0">
                <a:latin typeface="Century Gothic" panose="020B0502020202020204" pitchFamily="34" charset="0"/>
              </a:rPr>
              <a:t>functional coastal surveillance radar with </a:t>
            </a:r>
            <a:r>
              <a:rPr lang="en-US" sz="1600" dirty="0" err="1">
                <a:latin typeface="Century Gothic" panose="020B0502020202020204" pitchFamily="34" charset="0"/>
              </a:rPr>
              <a:t>downmast</a:t>
            </a:r>
            <a:r>
              <a:rPr lang="en-US" sz="1600" dirty="0">
                <a:latin typeface="Century Gothic" panose="020B0502020202020204" pitchFamily="34" charset="0"/>
              </a:rPr>
              <a:t> and up-mast transceiver solutions: </a:t>
            </a:r>
          </a:p>
          <a:p>
            <a:pPr marL="285750" indent="-285750">
              <a:buClr>
                <a:schemeClr val="accent4">
                  <a:lumMod val="75000"/>
                </a:schemeClr>
              </a:buClr>
              <a:buFont typeface="Arial" panose="020B0604020202020204" pitchFamily="34" charset="0"/>
              <a:buChar char="•"/>
            </a:pPr>
            <a:r>
              <a:rPr lang="en-US" sz="1600" dirty="0" smtClean="0">
                <a:latin typeface="Century Gothic" panose="020B0502020202020204" pitchFamily="34" charset="0"/>
              </a:rPr>
              <a:t>Available </a:t>
            </a:r>
            <a:r>
              <a:rPr lang="en-US" sz="1600" dirty="0">
                <a:latin typeface="Century Gothic" panose="020B0502020202020204" pitchFamily="34" charset="0"/>
              </a:rPr>
              <a:t>in double and single transceiver units ► Antenna lengths of 8ft and 12ft provide high detection performance and resolution capability </a:t>
            </a:r>
          </a:p>
          <a:p>
            <a:pPr marL="285750" indent="-285750">
              <a:buClr>
                <a:schemeClr val="accent4">
                  <a:lumMod val="75000"/>
                </a:schemeClr>
              </a:buClr>
              <a:buFont typeface="Arial" panose="020B0604020202020204" pitchFamily="34" charset="0"/>
              <a:buChar char="•"/>
            </a:pPr>
            <a:r>
              <a:rPr lang="en-US" sz="1600" dirty="0" smtClean="0">
                <a:latin typeface="Century Gothic" panose="020B0502020202020204" pitchFamily="34" charset="0"/>
              </a:rPr>
              <a:t>Using </a:t>
            </a:r>
            <a:r>
              <a:rPr lang="en-US" sz="1600" dirty="0">
                <a:latin typeface="Century Gothic" panose="020B0502020202020204" pitchFamily="34" charset="0"/>
              </a:rPr>
              <a:t>non-standard transmission frequencies to avoid interference from </a:t>
            </a:r>
            <a:r>
              <a:rPr lang="en-US" sz="1600" dirty="0" err="1">
                <a:latin typeface="Century Gothic" panose="020B0502020202020204" pitchFamily="34" charset="0"/>
              </a:rPr>
              <a:t>shipborne</a:t>
            </a:r>
            <a:r>
              <a:rPr lang="en-US" sz="1600" dirty="0">
                <a:latin typeface="Century Gothic" panose="020B0502020202020204" pitchFamily="34" charset="0"/>
              </a:rPr>
              <a:t> radars </a:t>
            </a:r>
          </a:p>
          <a:p>
            <a:pPr marL="285750" indent="-285750">
              <a:buClr>
                <a:schemeClr val="accent4">
                  <a:lumMod val="75000"/>
                </a:schemeClr>
              </a:buClr>
              <a:buFont typeface="Arial" panose="020B0604020202020204" pitchFamily="34" charset="0"/>
              <a:buChar char="•"/>
            </a:pPr>
            <a:r>
              <a:rPr lang="en-US" sz="1600" dirty="0" smtClean="0">
                <a:latin typeface="Century Gothic" panose="020B0502020202020204" pitchFamily="34" charset="0"/>
              </a:rPr>
              <a:t>Digitally </a:t>
            </a:r>
            <a:r>
              <a:rPr lang="en-US" sz="1600" dirty="0">
                <a:latin typeface="Century Gothic" panose="020B0502020202020204" pitchFamily="34" charset="0"/>
              </a:rPr>
              <a:t>generated STC curve with selectable modes for different sea clutter and weather conditions </a:t>
            </a:r>
          </a:p>
          <a:p>
            <a:pPr marL="285750" indent="-285750">
              <a:buClr>
                <a:schemeClr val="accent4">
                  <a:lumMod val="75000"/>
                </a:schemeClr>
              </a:buClr>
              <a:buFont typeface="Arial" panose="020B0604020202020204" pitchFamily="34" charset="0"/>
              <a:buChar char="•"/>
            </a:pPr>
            <a:r>
              <a:rPr lang="en-US" sz="1600" dirty="0" smtClean="0">
                <a:latin typeface="Century Gothic" panose="020B0502020202020204" pitchFamily="34" charset="0"/>
              </a:rPr>
              <a:t>Automatic </a:t>
            </a:r>
            <a:r>
              <a:rPr lang="en-US" sz="1600" dirty="0">
                <a:latin typeface="Century Gothic" panose="020B0502020202020204" pitchFamily="34" charset="0"/>
              </a:rPr>
              <a:t>acquisition and tracking (ARPA) - simultaneously tracking up to 1024 moving targets with maximum speed of </a:t>
            </a:r>
            <a:r>
              <a:rPr lang="en-US" sz="1600" dirty="0" smtClean="0">
                <a:latin typeface="Century Gothic" panose="020B0502020202020204" pitchFamily="34" charset="0"/>
              </a:rPr>
              <a:t>100kts </a:t>
            </a:r>
            <a:r>
              <a:rPr lang="en-US" sz="1600" dirty="0">
                <a:latin typeface="Century Gothic" panose="020B0502020202020204" pitchFamily="34" charset="0"/>
              </a:rPr>
              <a:t>Application range: Coastal surveillance radar stations, traffic control stations </a:t>
            </a:r>
          </a:p>
          <a:p>
            <a:pPr marL="285750" indent="-285750">
              <a:buClr>
                <a:schemeClr val="accent4">
                  <a:lumMod val="75000"/>
                </a:schemeClr>
              </a:buClr>
              <a:buFont typeface="Arial" panose="020B0604020202020204" pitchFamily="34" charset="0"/>
              <a:buChar char="•"/>
            </a:pPr>
            <a:endParaRPr lang="en-US" sz="1600" dirty="0">
              <a:latin typeface="Century Gothic" panose="020B0502020202020204" pitchFamily="34" charset="0"/>
            </a:endParaRPr>
          </a:p>
          <a:p>
            <a:pPr marL="285750" indent="-285750">
              <a:buClr>
                <a:schemeClr val="accent4">
                  <a:lumMod val="75000"/>
                </a:schemeClr>
              </a:buClr>
              <a:buFont typeface="Arial" panose="020B0604020202020204" pitchFamily="34" charset="0"/>
              <a:buChar char="•"/>
            </a:pPr>
            <a:endParaRPr lang="en-US" sz="1600" dirty="0">
              <a:latin typeface="Century Gothic" panose="020B0502020202020204" pitchFamily="34" charset="0"/>
            </a:endParaRPr>
          </a:p>
        </p:txBody>
      </p:sp>
    </p:spTree>
    <p:extLst>
      <p:ext uri="{BB962C8B-B14F-4D97-AF65-F5344CB8AC3E}">
        <p14:creationId xmlns:p14="http://schemas.microsoft.com/office/powerpoint/2010/main" val="18359713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p:cNvSpPr txBox="1">
            <a:spLocks noChangeArrowheads="1"/>
          </p:cNvSpPr>
          <p:nvPr/>
        </p:nvSpPr>
        <p:spPr>
          <a:xfrm>
            <a:off x="304800" y="789975"/>
            <a:ext cx="8153400" cy="555625"/>
          </a:xfrm>
          <a:prstGeom prst="rect">
            <a:avLst/>
          </a:prstGeom>
        </p:spPr>
        <p:txBody>
          <a:bodyPr/>
          <a:lstStyle/>
          <a:p>
            <a:r>
              <a:rPr lang="fr-FR" sz="2400" dirty="0" smtClean="0">
                <a:solidFill>
                  <a:schemeClr val="accent4">
                    <a:lumMod val="75000"/>
                  </a:schemeClr>
                </a:solidFill>
                <a:latin typeface="Century Gothic" panose="020B0502020202020204" pitchFamily="34" charset="0"/>
              </a:rPr>
              <a:t>FIELD COMMUNICATION &amp; INFORMATION SYSTEM</a:t>
            </a:r>
            <a:endParaRPr lang="fr-FR" sz="2400" dirty="0">
              <a:solidFill>
                <a:schemeClr val="accent4">
                  <a:lumMod val="75000"/>
                </a:schemeClr>
              </a:solidFill>
              <a:latin typeface="Century Gothic" panose="020B0502020202020204" pitchFamily="34" charset="0"/>
            </a:endParaRPr>
          </a:p>
        </p:txBody>
      </p:sp>
      <p:pic>
        <p:nvPicPr>
          <p:cNvPr id="6" name="Picture 2" descr="\\logixnas02\Izmocars2006\IZMO TRAK\PRESENTATIONS\2013\Si2-Asset-Purchase\box_01.jpg"/>
          <p:cNvPicPr>
            <a:picLocks noChangeAspect="1" noChangeArrowheads="1"/>
          </p:cNvPicPr>
          <p:nvPr/>
        </p:nvPicPr>
        <p:blipFill>
          <a:blip r:embed="rId2" cstate="print"/>
          <a:srcRect/>
          <a:stretch>
            <a:fillRect/>
          </a:stretch>
        </p:blipFill>
        <p:spPr bwMode="auto">
          <a:xfrm>
            <a:off x="410900" y="1335550"/>
            <a:ext cx="8433118" cy="5001198"/>
          </a:xfrm>
          <a:prstGeom prst="rect">
            <a:avLst/>
          </a:prstGeom>
          <a:noFill/>
        </p:spPr>
      </p:pic>
      <p:pic>
        <p:nvPicPr>
          <p:cNvPr id="3" name="Picture 2"/>
          <p:cNvPicPr>
            <a:picLocks noChangeAspect="1"/>
          </p:cNvPicPr>
          <p:nvPr/>
        </p:nvPicPr>
        <p:blipFill rotWithShape="1">
          <a:blip r:embed="rId3"/>
          <a:srcRect l="27083" t="17407" r="15000" b="22592"/>
          <a:stretch/>
        </p:blipFill>
        <p:spPr>
          <a:xfrm>
            <a:off x="866274" y="1676400"/>
            <a:ext cx="7620000" cy="4440432"/>
          </a:xfrm>
          <a:prstGeom prst="rect">
            <a:avLst/>
          </a:prstGeom>
        </p:spPr>
      </p:pic>
    </p:spTree>
    <p:extLst>
      <p:ext uri="{BB962C8B-B14F-4D97-AF65-F5344CB8AC3E}">
        <p14:creationId xmlns:p14="http://schemas.microsoft.com/office/powerpoint/2010/main" val="13786575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p:cNvSpPr txBox="1">
            <a:spLocks noChangeArrowheads="1"/>
          </p:cNvSpPr>
          <p:nvPr/>
        </p:nvSpPr>
        <p:spPr>
          <a:xfrm>
            <a:off x="304800" y="789975"/>
            <a:ext cx="8153400" cy="555625"/>
          </a:xfrm>
          <a:prstGeom prst="rect">
            <a:avLst/>
          </a:prstGeom>
        </p:spPr>
        <p:txBody>
          <a:bodyPr/>
          <a:lstStyle/>
          <a:p>
            <a:pPr fontAlgn="auto">
              <a:spcAft>
                <a:spcPts val="0"/>
              </a:spcAft>
              <a:defRPr/>
            </a:pPr>
            <a:r>
              <a:rPr lang="en-US" sz="2400" dirty="0" smtClean="0">
                <a:solidFill>
                  <a:schemeClr val="accent4">
                    <a:lumMod val="75000"/>
                  </a:schemeClr>
                </a:solidFill>
                <a:latin typeface="Century Gothic" pitchFamily="34" charset="0"/>
                <a:ea typeface="+mj-ea"/>
                <a:cs typeface="+mj-cs"/>
              </a:rPr>
              <a:t>VIP SECURITY - JAMMERS</a:t>
            </a:r>
            <a:endParaRPr lang="en-US" sz="2400" dirty="0">
              <a:solidFill>
                <a:schemeClr val="accent4">
                  <a:lumMod val="75000"/>
                </a:schemeClr>
              </a:solidFill>
              <a:latin typeface="Century Gothic" pitchFamily="34" charset="0"/>
              <a:ea typeface="+mj-ea"/>
              <a:cs typeface="+mj-cs"/>
            </a:endParaRPr>
          </a:p>
        </p:txBody>
      </p:sp>
      <p:pic>
        <p:nvPicPr>
          <p:cNvPr id="4" name="Picture 2" descr="\\logixnas02\Izmocars2006\IZMO TRAK\PRESENTATIONS\2013\Si2-Asset-Purchase\box_01.jpg"/>
          <p:cNvPicPr>
            <a:picLocks noChangeAspect="1" noChangeArrowheads="1"/>
          </p:cNvPicPr>
          <p:nvPr/>
        </p:nvPicPr>
        <p:blipFill>
          <a:blip r:embed="rId2" cstate="print"/>
          <a:srcRect/>
          <a:stretch>
            <a:fillRect/>
          </a:stretch>
        </p:blipFill>
        <p:spPr bwMode="auto">
          <a:xfrm>
            <a:off x="410900" y="1335550"/>
            <a:ext cx="8433118" cy="5001198"/>
          </a:xfrm>
          <a:prstGeom prst="rect">
            <a:avLst/>
          </a:prstGeom>
          <a:noFill/>
        </p:spPr>
      </p:pic>
      <p:sp>
        <p:nvSpPr>
          <p:cNvPr id="5" name="TextBox 4"/>
          <p:cNvSpPr txBox="1"/>
          <p:nvPr/>
        </p:nvSpPr>
        <p:spPr>
          <a:xfrm>
            <a:off x="533400" y="1447800"/>
            <a:ext cx="8153400" cy="5262980"/>
          </a:xfrm>
          <a:prstGeom prst="rect">
            <a:avLst/>
          </a:prstGeom>
          <a:noFill/>
        </p:spPr>
        <p:txBody>
          <a:bodyPr wrap="square" rtlCol="0">
            <a:spAutoFit/>
          </a:bodyPr>
          <a:lstStyle/>
          <a:p>
            <a:pPr marL="285750" indent="-285750">
              <a:buFont typeface="Arial"/>
              <a:buChar char="•"/>
            </a:pPr>
            <a:r>
              <a:rPr lang="en-GB" sz="2400" b="1" dirty="0" smtClean="0">
                <a:latin typeface="Century Gothic"/>
                <a:cs typeface="Century Gothic"/>
              </a:rPr>
              <a:t>Radio</a:t>
            </a:r>
            <a:r>
              <a:rPr lang="en-GB" sz="2400" b="1" dirty="0">
                <a:latin typeface="Century Gothic"/>
                <a:cs typeface="Century Gothic"/>
              </a:rPr>
              <a:t>-Jammers </a:t>
            </a:r>
            <a:r>
              <a:rPr lang="en-GB" sz="2400" dirty="0">
                <a:latin typeface="Century Gothic"/>
                <a:cs typeface="Century Gothic"/>
              </a:rPr>
              <a:t>are used against Remote controlled explosives and eavesdropping</a:t>
            </a:r>
            <a:r>
              <a:rPr lang="en-GB" sz="2400" dirty="0" smtClean="0">
                <a:latin typeface="Century Gothic"/>
                <a:cs typeface="Century Gothic"/>
              </a:rPr>
              <a:t>:</a:t>
            </a:r>
          </a:p>
          <a:p>
            <a:pPr marL="800100" lvl="1" indent="-342900">
              <a:buFont typeface="Arial"/>
              <a:buChar char="•"/>
            </a:pPr>
            <a:r>
              <a:rPr lang="en-GB" dirty="0" smtClean="0">
                <a:latin typeface="Century Gothic"/>
                <a:cs typeface="Century Gothic"/>
              </a:rPr>
              <a:t>Portable </a:t>
            </a:r>
            <a:r>
              <a:rPr lang="en-GB" dirty="0">
                <a:latin typeface="Century Gothic"/>
                <a:cs typeface="Century Gothic"/>
              </a:rPr>
              <a:t>Radio Jammer </a:t>
            </a:r>
            <a:r>
              <a:rPr lang="en-US" dirty="0" smtClean="0">
                <a:latin typeface="Century Gothic"/>
                <a:cs typeface="Century Gothic"/>
              </a:rPr>
              <a:t>type</a:t>
            </a:r>
          </a:p>
          <a:p>
            <a:pPr marL="800100" lvl="1" indent="-342900">
              <a:buFont typeface="Arial"/>
              <a:buChar char="•"/>
            </a:pPr>
            <a:r>
              <a:rPr lang="en-US" dirty="0" smtClean="0">
                <a:latin typeface="Century Gothic"/>
                <a:cs typeface="Century Gothic"/>
              </a:rPr>
              <a:t> </a:t>
            </a:r>
            <a:r>
              <a:rPr lang="en-GB" dirty="0" smtClean="0">
                <a:latin typeface="Century Gothic"/>
                <a:cs typeface="Century Gothic"/>
              </a:rPr>
              <a:t>Stationary </a:t>
            </a:r>
            <a:r>
              <a:rPr lang="en-GB" dirty="0">
                <a:latin typeface="Century Gothic"/>
                <a:cs typeface="Century Gothic"/>
              </a:rPr>
              <a:t>Radio Jammer </a:t>
            </a:r>
            <a:r>
              <a:rPr lang="en-GB" dirty="0" smtClean="0">
                <a:latin typeface="Century Gothic"/>
                <a:cs typeface="Century Gothic"/>
              </a:rPr>
              <a:t>type</a:t>
            </a:r>
          </a:p>
          <a:p>
            <a:pPr marL="800100" lvl="1" indent="-342900">
              <a:buFont typeface="Arial"/>
              <a:buChar char="•"/>
            </a:pPr>
            <a:r>
              <a:rPr lang="en-GB" dirty="0" smtClean="0">
                <a:latin typeface="Century Gothic"/>
                <a:cs typeface="Century Gothic"/>
              </a:rPr>
              <a:t> Mobile </a:t>
            </a:r>
            <a:r>
              <a:rPr lang="en-GB" dirty="0">
                <a:latin typeface="Century Gothic"/>
                <a:cs typeface="Century Gothic"/>
              </a:rPr>
              <a:t>Radio Jammer Station </a:t>
            </a:r>
            <a:r>
              <a:rPr lang="en-US" dirty="0">
                <a:latin typeface="Century Gothic"/>
                <a:cs typeface="Century Gothic"/>
              </a:rPr>
              <a:t>type </a:t>
            </a:r>
            <a:r>
              <a:rPr lang="en-US" dirty="0" smtClean="0">
                <a:latin typeface="Century Gothic"/>
                <a:cs typeface="Century Gothic"/>
              </a:rPr>
              <a:t>with </a:t>
            </a:r>
            <a:r>
              <a:rPr lang="en-US" dirty="0">
                <a:latin typeface="Century Gothic"/>
                <a:cs typeface="Century Gothic"/>
              </a:rPr>
              <a:t>frequency range from 2 to 6000MHz and Output Power from 600W to 3400W according to the requirement of the </a:t>
            </a:r>
            <a:r>
              <a:rPr lang="en-US" dirty="0" smtClean="0">
                <a:latin typeface="Century Gothic"/>
                <a:cs typeface="Century Gothic"/>
              </a:rPr>
              <a:t>Buyer</a:t>
            </a:r>
          </a:p>
          <a:p>
            <a:pPr marL="742950" lvl="1" indent="-285750">
              <a:buFont typeface="Arial"/>
              <a:buChar char="•"/>
            </a:pPr>
            <a:r>
              <a:rPr lang="en-US" dirty="0" smtClean="0">
                <a:latin typeface="Century Gothic"/>
                <a:cs typeface="Century Gothic"/>
              </a:rPr>
              <a:t>Artillery </a:t>
            </a:r>
            <a:r>
              <a:rPr lang="en-US" dirty="0">
                <a:latin typeface="Century Gothic"/>
                <a:cs typeface="Century Gothic"/>
              </a:rPr>
              <a:t>Radio Jammer / 122mm, 152mm  and 155mm </a:t>
            </a:r>
            <a:r>
              <a:rPr lang="en-US" dirty="0" smtClean="0">
                <a:latin typeface="Century Gothic"/>
                <a:cs typeface="Century Gothic"/>
              </a:rPr>
              <a:t>rounds</a:t>
            </a:r>
          </a:p>
          <a:p>
            <a:pPr marL="742950" lvl="1" indent="-285750">
              <a:buFont typeface="Arial"/>
              <a:buChar char="•"/>
            </a:pPr>
            <a:r>
              <a:rPr lang="en-US" dirty="0">
                <a:latin typeface="Century Gothic"/>
                <a:cs typeface="Century Gothic"/>
              </a:rPr>
              <a:t>Radio Jammer for unmanned </a:t>
            </a:r>
            <a:r>
              <a:rPr lang="en-US" dirty="0" smtClean="0">
                <a:latin typeface="Century Gothic"/>
                <a:cs typeface="Century Gothic"/>
              </a:rPr>
              <a:t>aircraft</a:t>
            </a:r>
            <a:endParaRPr lang="en-US" dirty="0">
              <a:latin typeface="Century Gothic"/>
              <a:cs typeface="Century Gothic"/>
            </a:endParaRPr>
          </a:p>
          <a:p>
            <a:pPr marL="742950" lvl="1" indent="-285750">
              <a:buFont typeface="Arial"/>
              <a:buChar char="•"/>
            </a:pPr>
            <a:r>
              <a:rPr lang="en-US" dirty="0">
                <a:latin typeface="Century Gothic"/>
                <a:cs typeface="Century Gothic"/>
              </a:rPr>
              <a:t>GPS Radio Jammer /No 307 of Export </a:t>
            </a:r>
            <a:r>
              <a:rPr lang="en-US" dirty="0" smtClean="0">
                <a:latin typeface="Century Gothic"/>
                <a:cs typeface="Century Gothic"/>
              </a:rPr>
              <a:t>list</a:t>
            </a:r>
          </a:p>
          <a:p>
            <a:pPr marL="742950" lvl="1" indent="-285750">
              <a:buFont typeface="Arial"/>
              <a:buChar char="•"/>
            </a:pPr>
            <a:r>
              <a:rPr lang="en-US" dirty="0">
                <a:latin typeface="Century Gothic"/>
                <a:cs typeface="Century Gothic"/>
              </a:rPr>
              <a:t>Radio Jamming Device for Surveillance and Jamming Video Cameras, type CCJ-2.4 </a:t>
            </a:r>
            <a:endParaRPr lang="en-US" dirty="0" smtClean="0">
              <a:latin typeface="Century Gothic"/>
              <a:cs typeface="Century Gothic"/>
            </a:endParaRPr>
          </a:p>
          <a:p>
            <a:r>
              <a:rPr lang="en-US" dirty="0" smtClean="0"/>
              <a:t>    </a:t>
            </a:r>
          </a:p>
          <a:p>
            <a:endParaRPr lang="en-US" dirty="0" smtClean="0">
              <a:latin typeface="Century Gothic" pitchFamily="34" charset="0"/>
            </a:endParaRPr>
          </a:p>
          <a:p>
            <a:pPr marL="173038" indent="-173038">
              <a:buClr>
                <a:schemeClr val="accent4">
                  <a:lumMod val="75000"/>
                </a:schemeClr>
              </a:buClr>
              <a:buFont typeface="Arial" pitchFamily="34" charset="0"/>
              <a:buChar char="•"/>
            </a:pPr>
            <a:endParaRPr lang="en-US" dirty="0" smtClean="0">
              <a:latin typeface="Century Gothic" pitchFamily="34" charset="0"/>
            </a:endParaRPr>
          </a:p>
          <a:p>
            <a:pPr marL="173038" indent="-173038">
              <a:buClr>
                <a:schemeClr val="accent4">
                  <a:lumMod val="75000"/>
                </a:schemeClr>
              </a:buClr>
              <a:buFont typeface="Arial" pitchFamily="34" charset="0"/>
              <a:buChar char="•"/>
            </a:pPr>
            <a:endParaRPr lang="en-US" dirty="0" smtClean="0">
              <a:latin typeface="Century Gothic" pitchFamily="34" charset="0"/>
            </a:endParaRPr>
          </a:p>
          <a:p>
            <a:pPr marL="173038" indent="-173038">
              <a:buClr>
                <a:schemeClr val="accent4">
                  <a:lumMod val="75000"/>
                </a:schemeClr>
              </a:buClr>
              <a:buFont typeface="Arial" pitchFamily="34" charset="0"/>
              <a:buChar char="•"/>
            </a:pPr>
            <a:endParaRPr lang="en-US" dirty="0" smtClean="0">
              <a:latin typeface="Century Gothic" pitchFamily="34" charset="0"/>
            </a:endParaRPr>
          </a:p>
          <a:p>
            <a:pPr marL="173038" indent="-173038">
              <a:buClr>
                <a:schemeClr val="accent4">
                  <a:lumMod val="75000"/>
                </a:schemeClr>
              </a:buClr>
              <a:buFont typeface="Arial" pitchFamily="34" charset="0"/>
              <a:buChar char="•"/>
            </a:pPr>
            <a:endParaRPr lang="en-US" dirty="0" smtClean="0">
              <a:latin typeface="Century Gothic"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ogixnas02\Izmocars2006\IZMO TRAK\PRESENTATIONS\2013\Si2-Asset-Purchase\box_01.jpg"/>
          <p:cNvPicPr>
            <a:picLocks noChangeAspect="1" noChangeArrowheads="1"/>
          </p:cNvPicPr>
          <p:nvPr/>
        </p:nvPicPr>
        <p:blipFill>
          <a:blip r:embed="rId2" cstate="print"/>
          <a:srcRect/>
          <a:stretch>
            <a:fillRect/>
          </a:stretch>
        </p:blipFill>
        <p:spPr bwMode="auto">
          <a:xfrm>
            <a:off x="410900" y="1335550"/>
            <a:ext cx="8433118" cy="5001198"/>
          </a:xfrm>
          <a:prstGeom prst="rect">
            <a:avLst/>
          </a:prstGeom>
          <a:noFill/>
        </p:spPr>
      </p:pic>
      <p:sp>
        <p:nvSpPr>
          <p:cNvPr id="2" name="Rectangle 27"/>
          <p:cNvSpPr txBox="1">
            <a:spLocks noChangeArrowheads="1"/>
          </p:cNvSpPr>
          <p:nvPr/>
        </p:nvSpPr>
        <p:spPr>
          <a:xfrm>
            <a:off x="304800" y="789975"/>
            <a:ext cx="8153400" cy="555625"/>
          </a:xfrm>
          <a:prstGeom prst="rect">
            <a:avLst/>
          </a:prstGeom>
        </p:spPr>
        <p:txBody>
          <a:bodyPr/>
          <a:lstStyle/>
          <a:p>
            <a:pPr fontAlgn="auto">
              <a:spcAft>
                <a:spcPts val="0"/>
              </a:spcAft>
              <a:defRPr/>
            </a:pPr>
            <a:r>
              <a:rPr lang="en-US" sz="2400" dirty="0" smtClean="0">
                <a:solidFill>
                  <a:schemeClr val="accent4">
                    <a:lumMod val="75000"/>
                  </a:schemeClr>
                </a:solidFill>
                <a:latin typeface="Century Gothic" pitchFamily="34" charset="0"/>
                <a:ea typeface="+mj-ea"/>
                <a:cs typeface="+mj-cs"/>
              </a:rPr>
              <a:t>ARTILLERY JAMMERS</a:t>
            </a:r>
            <a:endParaRPr lang="en-US" sz="2400" dirty="0">
              <a:solidFill>
                <a:schemeClr val="accent4">
                  <a:lumMod val="75000"/>
                </a:schemeClr>
              </a:solidFill>
              <a:latin typeface="Century Gothic" pitchFamily="34" charset="0"/>
              <a:ea typeface="+mj-ea"/>
              <a:cs typeface="+mj-cs"/>
            </a:endParaRPr>
          </a:p>
        </p:txBody>
      </p:sp>
      <p:sp>
        <p:nvSpPr>
          <p:cNvPr id="5" name="TextBox 4"/>
          <p:cNvSpPr txBox="1"/>
          <p:nvPr/>
        </p:nvSpPr>
        <p:spPr>
          <a:xfrm>
            <a:off x="533400" y="1447801"/>
            <a:ext cx="8001000" cy="5724645"/>
          </a:xfrm>
          <a:prstGeom prst="rect">
            <a:avLst/>
          </a:prstGeom>
          <a:noFill/>
        </p:spPr>
        <p:txBody>
          <a:bodyPr wrap="square" rtlCol="0">
            <a:spAutoFit/>
          </a:bodyPr>
          <a:lstStyle/>
          <a:p>
            <a:pPr marL="285750" indent="-285750">
              <a:buFont typeface="Arial"/>
              <a:buChar char="•"/>
            </a:pPr>
            <a:r>
              <a:rPr lang="en-US" b="1" dirty="0">
                <a:solidFill>
                  <a:schemeClr val="accent4">
                    <a:lumMod val="75000"/>
                  </a:schemeClr>
                </a:solidFill>
                <a:latin typeface="Century Gothic" pitchFamily="34" charset="0"/>
              </a:rPr>
              <a:t>ARTILLERY BEARERS CARRIED RADIOJAMMERS </a:t>
            </a:r>
          </a:p>
          <a:p>
            <a:pPr lvl="1"/>
            <a:r>
              <a:rPr lang="en-US" dirty="0" err="1">
                <a:latin typeface="Century Gothic" pitchFamily="34" charset="0"/>
                <a:ea typeface="+mj-ea"/>
                <a:cs typeface="+mj-cs"/>
              </a:rPr>
              <a:t>Radiojammers</a:t>
            </a:r>
            <a:r>
              <a:rPr lang="en-US" dirty="0">
                <a:latin typeface="Century Gothic" pitchFamily="34" charset="0"/>
                <a:ea typeface="+mj-ea"/>
                <a:cs typeface="+mj-cs"/>
              </a:rPr>
              <a:t> create jamming in the enemy tactical units operating in the frequency range 1,5120 MHz (Tactical HF and VHF bands) </a:t>
            </a:r>
          </a:p>
          <a:p>
            <a:pPr lvl="1"/>
            <a:endParaRPr lang="en-US" dirty="0">
              <a:latin typeface="Century Gothic" pitchFamily="34" charset="0"/>
              <a:ea typeface="+mj-ea"/>
              <a:cs typeface="+mj-cs"/>
            </a:endParaRPr>
          </a:p>
          <a:p>
            <a:pPr lvl="1"/>
            <a:r>
              <a:rPr lang="en-US" dirty="0" err="1">
                <a:latin typeface="Century Gothic" pitchFamily="34" charset="0"/>
                <a:ea typeface="+mj-ea"/>
                <a:cs typeface="+mj-cs"/>
              </a:rPr>
              <a:t>Radiojammers</a:t>
            </a:r>
            <a:r>
              <a:rPr lang="en-US" dirty="0">
                <a:latin typeface="Century Gothic" pitchFamily="34" charset="0"/>
                <a:ea typeface="+mj-ea"/>
                <a:cs typeface="+mj-cs"/>
              </a:rPr>
              <a:t> provide effective radio jamming to all types of radios – fixed and hopping. </a:t>
            </a:r>
          </a:p>
          <a:p>
            <a:endParaRPr lang="en-US" dirty="0">
              <a:latin typeface="Century Gothic" pitchFamily="34" charset="0"/>
              <a:ea typeface="+mj-ea"/>
              <a:cs typeface="+mj-cs"/>
            </a:endParaRPr>
          </a:p>
          <a:p>
            <a:pPr marL="285750" indent="-285750">
              <a:buFont typeface="Arial"/>
              <a:buChar char="•"/>
            </a:pPr>
            <a:r>
              <a:rPr lang="en-US" b="1" dirty="0">
                <a:solidFill>
                  <a:schemeClr val="accent4">
                    <a:lumMod val="75000"/>
                  </a:schemeClr>
                </a:solidFill>
                <a:latin typeface="Century Gothic" pitchFamily="34" charset="0"/>
              </a:rPr>
              <a:t>ARTILLERY SHELL CALIBER: </a:t>
            </a:r>
          </a:p>
          <a:p>
            <a:pPr lvl="1"/>
            <a:r>
              <a:rPr lang="en-US" dirty="0">
                <a:latin typeface="Century Gothic" pitchFamily="34" charset="0"/>
                <a:ea typeface="+mj-ea"/>
                <a:cs typeface="+mj-cs"/>
              </a:rPr>
              <a:t>122mm </a:t>
            </a:r>
          </a:p>
          <a:p>
            <a:pPr lvl="1"/>
            <a:r>
              <a:rPr lang="en-US" dirty="0">
                <a:latin typeface="Century Gothic" pitchFamily="34" charset="0"/>
                <a:ea typeface="+mj-ea"/>
                <a:cs typeface="+mj-cs"/>
              </a:rPr>
              <a:t>152mm </a:t>
            </a:r>
          </a:p>
          <a:p>
            <a:pPr lvl="1"/>
            <a:r>
              <a:rPr lang="en-US" dirty="0">
                <a:latin typeface="Century Gothic" pitchFamily="34" charset="0"/>
                <a:ea typeface="+mj-ea"/>
                <a:cs typeface="+mj-cs"/>
              </a:rPr>
              <a:t>130 mm </a:t>
            </a:r>
          </a:p>
          <a:p>
            <a:pPr lvl="1"/>
            <a:r>
              <a:rPr lang="en-US" dirty="0">
                <a:latin typeface="Century Gothic" pitchFamily="34" charset="0"/>
                <a:ea typeface="+mj-ea"/>
                <a:cs typeface="+mj-cs"/>
              </a:rPr>
              <a:t>155 mm </a:t>
            </a:r>
          </a:p>
          <a:p>
            <a:pPr lvl="1"/>
            <a:r>
              <a:rPr lang="en-US" dirty="0">
                <a:latin typeface="Century Gothic" pitchFamily="34" charset="0"/>
                <a:ea typeface="+mj-ea"/>
                <a:cs typeface="+mj-cs"/>
              </a:rPr>
              <a:t>Other </a:t>
            </a:r>
            <a:r>
              <a:rPr lang="en-US" dirty="0" err="1">
                <a:latin typeface="Century Gothic" pitchFamily="34" charset="0"/>
                <a:ea typeface="+mj-ea"/>
                <a:cs typeface="+mj-cs"/>
              </a:rPr>
              <a:t>calibres</a:t>
            </a:r>
            <a:r>
              <a:rPr lang="en-US" dirty="0">
                <a:latin typeface="Century Gothic" pitchFamily="34" charset="0"/>
                <a:ea typeface="+mj-ea"/>
                <a:cs typeface="+mj-cs"/>
              </a:rPr>
              <a:t> according to customer request </a:t>
            </a:r>
          </a:p>
          <a:p>
            <a:pPr lvl="1"/>
            <a:r>
              <a:rPr lang="en-US" dirty="0">
                <a:latin typeface="Century Gothic" pitchFamily="34" charset="0"/>
                <a:ea typeface="+mj-ea"/>
                <a:cs typeface="+mj-cs"/>
              </a:rPr>
              <a:t>    </a:t>
            </a:r>
          </a:p>
          <a:p>
            <a:endParaRPr lang="en-US" dirty="0" smtClean="0">
              <a:latin typeface="Century Gothic" pitchFamily="34" charset="0"/>
            </a:endParaRPr>
          </a:p>
          <a:p>
            <a:pPr marL="173038" indent="-173038">
              <a:buClr>
                <a:schemeClr val="accent4">
                  <a:lumMod val="75000"/>
                </a:schemeClr>
              </a:buClr>
              <a:buFont typeface="Arial" pitchFamily="34" charset="0"/>
              <a:buChar char="•"/>
            </a:pPr>
            <a:endParaRPr lang="en-US" dirty="0" smtClean="0">
              <a:latin typeface="Century Gothic" pitchFamily="34" charset="0"/>
            </a:endParaRPr>
          </a:p>
          <a:p>
            <a:pPr marL="173038" indent="-173038">
              <a:buClr>
                <a:schemeClr val="accent4">
                  <a:lumMod val="75000"/>
                </a:schemeClr>
              </a:buClr>
              <a:buFont typeface="Arial" pitchFamily="34" charset="0"/>
              <a:buChar char="•"/>
            </a:pPr>
            <a:endParaRPr lang="en-US" dirty="0" smtClean="0">
              <a:latin typeface="Century Gothic" pitchFamily="34" charset="0"/>
            </a:endParaRPr>
          </a:p>
          <a:p>
            <a:pPr marL="173038" indent="-173038">
              <a:buClr>
                <a:schemeClr val="accent4">
                  <a:lumMod val="75000"/>
                </a:schemeClr>
              </a:buClr>
              <a:buFont typeface="Arial" pitchFamily="34" charset="0"/>
              <a:buChar char="•"/>
            </a:pPr>
            <a:endParaRPr lang="en-US" dirty="0" smtClean="0">
              <a:latin typeface="Century Gothic" pitchFamily="34" charset="0"/>
            </a:endParaRPr>
          </a:p>
          <a:p>
            <a:pPr marL="173038" indent="-173038">
              <a:buClr>
                <a:schemeClr val="accent4">
                  <a:lumMod val="75000"/>
                </a:schemeClr>
              </a:buClr>
              <a:buFont typeface="Arial" pitchFamily="34" charset="0"/>
              <a:buChar char="•"/>
            </a:pPr>
            <a:endParaRPr lang="en-US" dirty="0" smtClean="0">
              <a:latin typeface="Century Gothic" pitchFamily="34" charset="0"/>
            </a:endParaRPr>
          </a:p>
        </p:txBody>
      </p:sp>
    </p:spTree>
    <p:extLst>
      <p:ext uri="{BB962C8B-B14F-4D97-AF65-F5344CB8AC3E}">
        <p14:creationId xmlns:p14="http://schemas.microsoft.com/office/powerpoint/2010/main" val="42783289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p:cNvSpPr txBox="1">
            <a:spLocks noChangeArrowheads="1"/>
          </p:cNvSpPr>
          <p:nvPr/>
        </p:nvSpPr>
        <p:spPr>
          <a:xfrm>
            <a:off x="304800" y="789975"/>
            <a:ext cx="8153400" cy="555625"/>
          </a:xfrm>
          <a:prstGeom prst="rect">
            <a:avLst/>
          </a:prstGeom>
        </p:spPr>
        <p:txBody>
          <a:bodyPr/>
          <a:lstStyle/>
          <a:p>
            <a:r>
              <a:rPr lang="fr-FR" sz="2400" dirty="0" smtClean="0">
                <a:solidFill>
                  <a:schemeClr val="accent4">
                    <a:lumMod val="75000"/>
                  </a:schemeClr>
                </a:solidFill>
                <a:latin typeface="Century Gothic" panose="020B0502020202020204" pitchFamily="34" charset="0"/>
              </a:rPr>
              <a:t>ANTI JAMMERS</a:t>
            </a:r>
            <a:endParaRPr lang="fr-FR" sz="2400" dirty="0">
              <a:solidFill>
                <a:schemeClr val="accent4">
                  <a:lumMod val="75000"/>
                </a:schemeClr>
              </a:solidFill>
              <a:latin typeface="Century Gothic" panose="020B0502020202020204" pitchFamily="34" charset="0"/>
            </a:endParaRPr>
          </a:p>
        </p:txBody>
      </p:sp>
      <p:pic>
        <p:nvPicPr>
          <p:cNvPr id="6" name="Picture 2" descr="\\logixnas02\Izmocars2006\IZMO TRAK\PRESENTATIONS\2013\Si2-Asset-Purchase\box_01.jpg"/>
          <p:cNvPicPr>
            <a:picLocks noChangeAspect="1" noChangeArrowheads="1"/>
          </p:cNvPicPr>
          <p:nvPr/>
        </p:nvPicPr>
        <p:blipFill>
          <a:blip r:embed="rId2" cstate="print"/>
          <a:srcRect/>
          <a:stretch>
            <a:fillRect/>
          </a:stretch>
        </p:blipFill>
        <p:spPr bwMode="auto">
          <a:xfrm>
            <a:off x="410900" y="1335550"/>
            <a:ext cx="8433118" cy="5001198"/>
          </a:xfrm>
          <a:prstGeom prst="rect">
            <a:avLst/>
          </a:prstGeom>
          <a:noFill/>
        </p:spPr>
      </p:pic>
      <p:sp>
        <p:nvSpPr>
          <p:cNvPr id="5" name="TextBox 4"/>
          <p:cNvSpPr txBox="1"/>
          <p:nvPr/>
        </p:nvSpPr>
        <p:spPr>
          <a:xfrm>
            <a:off x="838200" y="1891175"/>
            <a:ext cx="7239000" cy="3970318"/>
          </a:xfrm>
          <a:prstGeom prst="rect">
            <a:avLst/>
          </a:prstGeom>
          <a:noFill/>
        </p:spPr>
        <p:txBody>
          <a:bodyPr wrap="square" rtlCol="0">
            <a:spAutoFit/>
          </a:bodyPr>
          <a:lstStyle/>
          <a:p>
            <a:pPr marL="285750" indent="-285750">
              <a:buClr>
                <a:schemeClr val="accent4">
                  <a:lumMod val="75000"/>
                </a:schemeClr>
              </a:buClr>
              <a:buFont typeface="Arial" panose="020B0604020202020204" pitchFamily="34" charset="0"/>
              <a:buChar char="•"/>
            </a:pPr>
            <a:r>
              <a:rPr lang="en-US" dirty="0" smtClean="0">
                <a:latin typeface="Century Gothic" panose="020B0502020202020204" pitchFamily="34" charset="0"/>
              </a:rPr>
              <a:t>Jamming </a:t>
            </a:r>
            <a:r>
              <a:rPr lang="en-US" dirty="0">
                <a:latin typeface="Century Gothic" panose="020B0502020202020204" pitchFamily="34" charset="0"/>
              </a:rPr>
              <a:t>Resistant GNSS Receiver </a:t>
            </a:r>
            <a:r>
              <a:rPr lang="en-US" dirty="0" smtClean="0">
                <a:latin typeface="Century Gothic" panose="020B0502020202020204" pitchFamily="34" charset="0"/>
              </a:rPr>
              <a:t>  </a:t>
            </a:r>
          </a:p>
          <a:p>
            <a:pPr marL="285750" indent="-285750">
              <a:buClr>
                <a:schemeClr val="accent4">
                  <a:lumMod val="75000"/>
                </a:schemeClr>
              </a:buClr>
              <a:buFont typeface="Arial" panose="020B0604020202020204" pitchFamily="34" charset="0"/>
              <a:buChar char="•"/>
            </a:pPr>
            <a:r>
              <a:rPr lang="en-US" dirty="0" smtClean="0">
                <a:latin typeface="Century Gothic" panose="020B0502020202020204" pitchFamily="34" charset="0"/>
              </a:rPr>
              <a:t>CRPA </a:t>
            </a:r>
            <a:endParaRPr lang="en-US" dirty="0">
              <a:latin typeface="Century Gothic" panose="020B0502020202020204" pitchFamily="34" charset="0"/>
            </a:endParaRPr>
          </a:p>
          <a:p>
            <a:pPr marL="285750" indent="-285750">
              <a:buClr>
                <a:schemeClr val="accent4">
                  <a:lumMod val="75000"/>
                </a:schemeClr>
              </a:buClr>
              <a:buFont typeface="Arial" panose="020B0604020202020204" pitchFamily="34" charset="0"/>
              <a:buChar char="•"/>
            </a:pPr>
            <a:r>
              <a:rPr lang="en-US" dirty="0" err="1" smtClean="0">
                <a:latin typeface="Century Gothic" panose="020B0502020202020204" pitchFamily="34" charset="0"/>
              </a:rPr>
              <a:t>Antijam</a:t>
            </a:r>
            <a:r>
              <a:rPr lang="en-US" dirty="0" smtClean="0">
                <a:latin typeface="Century Gothic" panose="020B0502020202020204" pitchFamily="34" charset="0"/>
              </a:rPr>
              <a:t> </a:t>
            </a:r>
            <a:r>
              <a:rPr lang="en-US" dirty="0">
                <a:latin typeface="Century Gothic" panose="020B0502020202020204" pitchFamily="34" charset="0"/>
              </a:rPr>
              <a:t>protection in dynamic multi-jammer </a:t>
            </a:r>
            <a:r>
              <a:rPr lang="en-US" dirty="0" smtClean="0">
                <a:latin typeface="Century Gothic" panose="020B0502020202020204" pitchFamily="34" charset="0"/>
              </a:rPr>
              <a:t>scenarios</a:t>
            </a:r>
          </a:p>
          <a:p>
            <a:pPr marL="285750" indent="-285750">
              <a:buClr>
                <a:schemeClr val="accent4">
                  <a:lumMod val="75000"/>
                </a:schemeClr>
              </a:buClr>
              <a:buFont typeface="Arial" panose="020B0604020202020204" pitchFamily="34" charset="0"/>
              <a:buChar char="•"/>
            </a:pPr>
            <a:r>
              <a:rPr lang="en-US" dirty="0" smtClean="0">
                <a:latin typeface="Century Gothic" panose="020B0502020202020204" pitchFamily="34" charset="0"/>
              </a:rPr>
              <a:t>Compatible </a:t>
            </a:r>
            <a:r>
              <a:rPr lang="en-US" dirty="0">
                <a:latin typeface="Century Gothic" panose="020B0502020202020204" pitchFamily="34" charset="0"/>
              </a:rPr>
              <a:t>with legacy GNSS Receivers </a:t>
            </a:r>
            <a:endParaRPr lang="en-US" dirty="0" smtClean="0">
              <a:latin typeface="Century Gothic" panose="020B0502020202020204" pitchFamily="34" charset="0"/>
            </a:endParaRPr>
          </a:p>
          <a:p>
            <a:pPr marL="285750" indent="-285750">
              <a:buClr>
                <a:schemeClr val="accent4">
                  <a:lumMod val="75000"/>
                </a:schemeClr>
              </a:buClr>
              <a:buFont typeface="Arial" panose="020B0604020202020204" pitchFamily="34" charset="0"/>
              <a:buChar char="•"/>
            </a:pPr>
            <a:r>
              <a:rPr lang="en-US" dirty="0" smtClean="0">
                <a:latin typeface="Century Gothic" panose="020B0502020202020204" pitchFamily="34" charset="0"/>
              </a:rPr>
              <a:t>Low </a:t>
            </a:r>
            <a:r>
              <a:rPr lang="en-US" dirty="0">
                <a:latin typeface="Century Gothic" panose="020B0502020202020204" pitchFamily="34" charset="0"/>
              </a:rPr>
              <a:t>cost jammer protection for any application </a:t>
            </a:r>
            <a:endParaRPr lang="en-US" dirty="0" smtClean="0">
              <a:latin typeface="Century Gothic" panose="020B0502020202020204" pitchFamily="34" charset="0"/>
            </a:endParaRPr>
          </a:p>
          <a:p>
            <a:pPr marL="285750" indent="-285750">
              <a:buClr>
                <a:schemeClr val="accent4">
                  <a:lumMod val="75000"/>
                </a:schemeClr>
              </a:buClr>
              <a:buFont typeface="Arial" panose="020B0604020202020204" pitchFamily="34" charset="0"/>
              <a:buChar char="•"/>
            </a:pPr>
            <a:r>
              <a:rPr lang="en-US" dirty="0" smtClean="0">
                <a:latin typeface="Century Gothic" panose="020B0502020202020204" pitchFamily="34" charset="0"/>
              </a:rPr>
              <a:t>The </a:t>
            </a:r>
            <a:r>
              <a:rPr lang="en-US" dirty="0">
                <a:latin typeface="Century Gothic" panose="020B0502020202020204" pitchFamily="34" charset="0"/>
              </a:rPr>
              <a:t>small size makes it easy to integrate </a:t>
            </a:r>
            <a:endParaRPr lang="en-US" dirty="0" smtClean="0">
              <a:latin typeface="Century Gothic" panose="020B0502020202020204" pitchFamily="34" charset="0"/>
            </a:endParaRPr>
          </a:p>
          <a:p>
            <a:pPr marL="285750" indent="-285750">
              <a:buClr>
                <a:schemeClr val="accent4">
                  <a:lumMod val="75000"/>
                </a:schemeClr>
              </a:buClr>
              <a:buFont typeface="Arial" panose="020B0604020202020204" pitchFamily="34" charset="0"/>
              <a:buChar char="•"/>
            </a:pPr>
            <a:r>
              <a:rPr lang="en-US" dirty="0" err="1">
                <a:latin typeface="Century Gothic" panose="020B0502020202020204" pitchFamily="34" charset="0"/>
              </a:rPr>
              <a:t>U</a:t>
            </a:r>
            <a:r>
              <a:rPr lang="en-US" dirty="0" err="1" smtClean="0">
                <a:latin typeface="Century Gothic" panose="020B0502020202020204" pitchFamily="34" charset="0"/>
              </a:rPr>
              <a:t>pto</a:t>
            </a:r>
            <a:r>
              <a:rPr lang="en-US" dirty="0" smtClean="0">
                <a:latin typeface="Century Gothic" panose="020B0502020202020204" pitchFamily="34" charset="0"/>
              </a:rPr>
              <a:t> </a:t>
            </a:r>
            <a:r>
              <a:rPr lang="en-US" dirty="0">
                <a:latin typeface="Century Gothic" panose="020B0502020202020204" pitchFamily="34" charset="0"/>
              </a:rPr>
              <a:t>50 </a:t>
            </a:r>
            <a:r>
              <a:rPr lang="en-US" dirty="0" err="1">
                <a:latin typeface="Century Gothic" panose="020B0502020202020204" pitchFamily="34" charset="0"/>
              </a:rPr>
              <a:t>dN</a:t>
            </a:r>
            <a:r>
              <a:rPr lang="en-US" dirty="0">
                <a:latin typeface="Century Gothic" panose="020B0502020202020204" pitchFamily="34" charset="0"/>
              </a:rPr>
              <a:t> of additional anti-jamming protection (reduction of suppressed area range is </a:t>
            </a:r>
            <a:r>
              <a:rPr lang="en-US" dirty="0" err="1">
                <a:latin typeface="Century Gothic" panose="020B0502020202020204" pitchFamily="34" charset="0"/>
              </a:rPr>
              <a:t>upto</a:t>
            </a:r>
            <a:r>
              <a:rPr lang="en-US" dirty="0">
                <a:latin typeface="Century Gothic" panose="020B0502020202020204" pitchFamily="34" charset="0"/>
              </a:rPr>
              <a:t> 300 times) </a:t>
            </a:r>
            <a:endParaRPr lang="en-US" dirty="0" smtClean="0">
              <a:latin typeface="Century Gothic" panose="020B0502020202020204" pitchFamily="34" charset="0"/>
            </a:endParaRPr>
          </a:p>
          <a:p>
            <a:pPr marL="285750" indent="-285750">
              <a:buClr>
                <a:schemeClr val="accent4">
                  <a:lumMod val="75000"/>
                </a:schemeClr>
              </a:buClr>
              <a:buFont typeface="Arial" panose="020B0604020202020204" pitchFamily="34" charset="0"/>
              <a:buChar char="•"/>
            </a:pPr>
            <a:r>
              <a:rPr lang="en-US" dirty="0" smtClean="0">
                <a:latin typeface="Century Gothic" panose="020B0502020202020204" pitchFamily="34" charset="0"/>
              </a:rPr>
              <a:t>Adaptive </a:t>
            </a:r>
            <a:r>
              <a:rPr lang="en-US" dirty="0">
                <a:latin typeface="Century Gothic" panose="020B0502020202020204" pitchFamily="34" charset="0"/>
              </a:rPr>
              <a:t>digital </a:t>
            </a:r>
            <a:r>
              <a:rPr lang="en-US" dirty="0" smtClean="0">
                <a:latin typeface="Century Gothic" panose="020B0502020202020204" pitchFamily="34" charset="0"/>
              </a:rPr>
              <a:t>nulling</a:t>
            </a:r>
          </a:p>
          <a:p>
            <a:pPr marL="285750" indent="-285750">
              <a:buClr>
                <a:schemeClr val="accent4">
                  <a:lumMod val="75000"/>
                </a:schemeClr>
              </a:buClr>
              <a:buFont typeface="Arial" panose="020B0604020202020204" pitchFamily="34" charset="0"/>
              <a:buChar char="•"/>
            </a:pPr>
            <a:r>
              <a:rPr lang="en-US" dirty="0" smtClean="0">
                <a:latin typeface="Century Gothic" panose="020B0502020202020204" pitchFamily="34" charset="0"/>
              </a:rPr>
              <a:t>Affordable </a:t>
            </a:r>
            <a:r>
              <a:rPr lang="en-US" dirty="0">
                <a:latin typeface="Century Gothic" panose="020B0502020202020204" pitchFamily="34" charset="0"/>
              </a:rPr>
              <a:t>protection for GNSS position, velocity and </a:t>
            </a:r>
            <a:r>
              <a:rPr lang="en-US" dirty="0" smtClean="0">
                <a:latin typeface="Century Gothic" panose="020B0502020202020204" pitchFamily="34" charset="0"/>
              </a:rPr>
              <a:t>time</a:t>
            </a:r>
          </a:p>
          <a:p>
            <a:pPr marL="285750" indent="-285750">
              <a:buClr>
                <a:schemeClr val="accent4">
                  <a:lumMod val="75000"/>
                </a:schemeClr>
              </a:buClr>
              <a:buFont typeface="Arial" panose="020B0604020202020204" pitchFamily="34" charset="0"/>
              <a:buChar char="•"/>
            </a:pPr>
            <a:r>
              <a:rPr lang="en-US" dirty="0" smtClean="0">
                <a:latin typeface="Century Gothic" panose="020B0502020202020204" pitchFamily="34" charset="0"/>
              </a:rPr>
              <a:t>Single </a:t>
            </a:r>
            <a:r>
              <a:rPr lang="en-US" dirty="0">
                <a:latin typeface="Century Gothic" panose="020B0502020202020204" pitchFamily="34" charset="0"/>
              </a:rPr>
              <a:t>enclosure system </a:t>
            </a:r>
            <a:endParaRPr lang="en-US" dirty="0" smtClean="0">
              <a:latin typeface="Century Gothic" panose="020B0502020202020204" pitchFamily="34" charset="0"/>
            </a:endParaRPr>
          </a:p>
          <a:p>
            <a:pPr marL="285750" indent="-285750">
              <a:buClr>
                <a:schemeClr val="accent4">
                  <a:lumMod val="75000"/>
                </a:schemeClr>
              </a:buClr>
              <a:buFont typeface="Arial" panose="020B0604020202020204" pitchFamily="34" charset="0"/>
              <a:buChar char="•"/>
            </a:pPr>
            <a:r>
              <a:rPr lang="en-US" dirty="0" smtClean="0">
                <a:latin typeface="Century Gothic" panose="020B0502020202020204" pitchFamily="34" charset="0"/>
              </a:rPr>
              <a:t>GLONASS</a:t>
            </a:r>
            <a:r>
              <a:rPr lang="en-US" dirty="0">
                <a:latin typeface="Century Gothic" panose="020B0502020202020204" pitchFamily="34" charset="0"/>
              </a:rPr>
              <a:t>, GPS, Galileo L1 support </a:t>
            </a:r>
          </a:p>
          <a:p>
            <a:pPr marL="285750" indent="-285750">
              <a:buClr>
                <a:schemeClr val="accent4">
                  <a:lumMod val="75000"/>
                </a:schemeClr>
              </a:buClr>
              <a:buFont typeface="Arial" panose="020B0604020202020204" pitchFamily="34" charset="0"/>
              <a:buChar char="•"/>
            </a:pPr>
            <a:endParaRPr lang="en-US" dirty="0">
              <a:latin typeface="Century Gothic" panose="020B0502020202020204" pitchFamily="34" charset="0"/>
            </a:endParaRPr>
          </a:p>
          <a:p>
            <a:pPr marL="285750" indent="-285750">
              <a:buClr>
                <a:schemeClr val="accent4">
                  <a:lumMod val="75000"/>
                </a:schemeClr>
              </a:buClr>
              <a:buFont typeface="Arial" panose="020B0604020202020204" pitchFamily="34" charset="0"/>
              <a:buChar char="•"/>
            </a:pPr>
            <a:endParaRPr lang="en-US" dirty="0">
              <a:latin typeface="Century Gothic" panose="020B0502020202020204" pitchFamily="34" charset="0"/>
            </a:endParaRPr>
          </a:p>
        </p:txBody>
      </p:sp>
    </p:spTree>
    <p:extLst>
      <p:ext uri="{BB962C8B-B14F-4D97-AF65-F5344CB8AC3E}">
        <p14:creationId xmlns:p14="http://schemas.microsoft.com/office/powerpoint/2010/main" val="39132138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ogixnas02\Izmocars2006\IZMO TRAK\PRESENTATIONS\2013\Si2-Asset-Purchase\box_01.jpg"/>
          <p:cNvPicPr>
            <a:picLocks noChangeAspect="1" noChangeArrowheads="1"/>
          </p:cNvPicPr>
          <p:nvPr/>
        </p:nvPicPr>
        <p:blipFill>
          <a:blip r:embed="rId2" cstate="print"/>
          <a:srcRect/>
          <a:stretch>
            <a:fillRect/>
          </a:stretch>
        </p:blipFill>
        <p:spPr bwMode="auto">
          <a:xfrm>
            <a:off x="410900" y="1335550"/>
            <a:ext cx="8433118" cy="5001198"/>
          </a:xfrm>
          <a:prstGeom prst="rect">
            <a:avLst/>
          </a:prstGeom>
          <a:noFill/>
        </p:spPr>
      </p:pic>
      <p:sp>
        <p:nvSpPr>
          <p:cNvPr id="3" name="TextBox 2"/>
          <p:cNvSpPr txBox="1"/>
          <p:nvPr/>
        </p:nvSpPr>
        <p:spPr>
          <a:xfrm>
            <a:off x="533400" y="762000"/>
            <a:ext cx="7239000" cy="369332"/>
          </a:xfrm>
          <a:prstGeom prst="rect">
            <a:avLst/>
          </a:prstGeom>
          <a:noFill/>
        </p:spPr>
        <p:txBody>
          <a:bodyPr wrap="square" rtlCol="0">
            <a:spAutoFit/>
          </a:bodyPr>
          <a:lstStyle/>
          <a:p>
            <a:r>
              <a:rPr lang="en-US" b="1" dirty="0">
                <a:solidFill>
                  <a:schemeClr val="accent4">
                    <a:lumMod val="75000"/>
                  </a:schemeClr>
                </a:solidFill>
                <a:latin typeface="Century Gothic" pitchFamily="34" charset="0"/>
              </a:rPr>
              <a:t>Handheld Explosive Detection Device – HEDD1 </a:t>
            </a:r>
            <a:endParaRPr lang="en-US" dirty="0"/>
          </a:p>
        </p:txBody>
      </p:sp>
      <p:pic>
        <p:nvPicPr>
          <p:cNvPr id="4" name="Picture 3"/>
          <p:cNvPicPr>
            <a:picLocks noChangeAspect="1"/>
          </p:cNvPicPr>
          <p:nvPr/>
        </p:nvPicPr>
        <p:blipFill rotWithShape="1">
          <a:blip r:embed="rId3"/>
          <a:srcRect l="16327" t="17198" r="17736" b="18988"/>
          <a:stretch/>
        </p:blipFill>
        <p:spPr>
          <a:xfrm>
            <a:off x="609600" y="1698766"/>
            <a:ext cx="7937369" cy="4321034"/>
          </a:xfrm>
          <a:prstGeom prst="rect">
            <a:avLst/>
          </a:prstGeom>
        </p:spPr>
      </p:pic>
    </p:spTree>
    <p:extLst>
      <p:ext uri="{BB962C8B-B14F-4D97-AF65-F5344CB8AC3E}">
        <p14:creationId xmlns:p14="http://schemas.microsoft.com/office/powerpoint/2010/main" val="2118019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ixnas02\Izmocars2006\IZMO TRAK\PRESENTATIONS\2013\Si2-Asset-Purchase\box_01.jpg"/>
          <p:cNvPicPr>
            <a:picLocks noChangeAspect="1" noChangeArrowheads="1"/>
          </p:cNvPicPr>
          <p:nvPr/>
        </p:nvPicPr>
        <p:blipFill>
          <a:blip r:embed="rId2" cstate="print"/>
          <a:srcRect/>
          <a:stretch>
            <a:fillRect/>
          </a:stretch>
        </p:blipFill>
        <p:spPr bwMode="auto">
          <a:xfrm>
            <a:off x="410900" y="1335550"/>
            <a:ext cx="8433118" cy="5001198"/>
          </a:xfrm>
          <a:prstGeom prst="rect">
            <a:avLst/>
          </a:prstGeom>
          <a:noFill/>
        </p:spPr>
      </p:pic>
      <p:pic>
        <p:nvPicPr>
          <p:cNvPr id="4" name="Picture 3"/>
          <p:cNvPicPr>
            <a:picLocks noChangeAspect="1"/>
          </p:cNvPicPr>
          <p:nvPr/>
        </p:nvPicPr>
        <p:blipFill rotWithShape="1">
          <a:blip r:embed="rId3"/>
          <a:srcRect l="17561" t="17463" r="15275" b="21775"/>
          <a:stretch/>
        </p:blipFill>
        <p:spPr>
          <a:xfrm>
            <a:off x="1160317" y="1379904"/>
            <a:ext cx="6910784" cy="4689095"/>
          </a:xfrm>
          <a:prstGeom prst="rect">
            <a:avLst/>
          </a:prstGeom>
        </p:spPr>
      </p:pic>
    </p:spTree>
    <p:extLst>
      <p:ext uri="{BB962C8B-B14F-4D97-AF65-F5344CB8AC3E}">
        <p14:creationId xmlns:p14="http://schemas.microsoft.com/office/powerpoint/2010/main" val="22356109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logixnas02\Izmocars2006\IZMO TRAK\PRESENTATIONS\2013\Si2-Asset-Purchase\box_01.jpg"/>
          <p:cNvPicPr>
            <a:picLocks noChangeAspect="1" noChangeArrowheads="1"/>
          </p:cNvPicPr>
          <p:nvPr/>
        </p:nvPicPr>
        <p:blipFill>
          <a:blip r:embed="rId2" cstate="print"/>
          <a:srcRect/>
          <a:stretch>
            <a:fillRect/>
          </a:stretch>
        </p:blipFill>
        <p:spPr bwMode="auto">
          <a:xfrm>
            <a:off x="410900" y="1335550"/>
            <a:ext cx="8433118" cy="5001198"/>
          </a:xfrm>
          <a:prstGeom prst="rect">
            <a:avLst/>
          </a:prstGeom>
          <a:noFill/>
        </p:spPr>
      </p:pic>
      <p:sp>
        <p:nvSpPr>
          <p:cNvPr id="2" name="Rectangle 27"/>
          <p:cNvSpPr txBox="1">
            <a:spLocks noChangeArrowheads="1"/>
          </p:cNvSpPr>
          <p:nvPr/>
        </p:nvSpPr>
        <p:spPr>
          <a:xfrm>
            <a:off x="304800" y="685800"/>
            <a:ext cx="4168775" cy="555625"/>
          </a:xfrm>
          <a:prstGeom prst="rect">
            <a:avLst/>
          </a:prstGeom>
        </p:spPr>
        <p:txBody>
          <a:bodyPr/>
          <a:lstStyle/>
          <a:p>
            <a:pPr fontAlgn="auto">
              <a:spcAft>
                <a:spcPts val="0"/>
              </a:spcAft>
              <a:defRPr/>
            </a:pPr>
            <a:r>
              <a:rPr lang="en-US" sz="2400" dirty="0" smtClean="0">
                <a:solidFill>
                  <a:schemeClr val="accent4">
                    <a:lumMod val="75000"/>
                  </a:schemeClr>
                </a:solidFill>
                <a:latin typeface="Century Gothic" pitchFamily="34" charset="0"/>
                <a:ea typeface="+mj-ea"/>
                <a:cs typeface="+mj-cs"/>
              </a:rPr>
              <a:t>BACKGROUND</a:t>
            </a:r>
            <a:endParaRPr lang="en-US" sz="2400" dirty="0">
              <a:solidFill>
                <a:schemeClr val="accent4">
                  <a:lumMod val="75000"/>
                </a:schemeClr>
              </a:solidFill>
              <a:latin typeface="Century Gothic" pitchFamily="34" charset="0"/>
              <a:ea typeface="+mj-ea"/>
              <a:cs typeface="+mj-cs"/>
            </a:endParaRPr>
          </a:p>
        </p:txBody>
      </p:sp>
      <p:pic>
        <p:nvPicPr>
          <p:cNvPr id="3" name="Picture 2"/>
          <p:cNvPicPr>
            <a:picLocks noChangeArrowheads="1"/>
          </p:cNvPicPr>
          <p:nvPr/>
        </p:nvPicPr>
        <p:blipFill>
          <a:blip r:embed="rId3" cstate="print">
            <a:lum contrast="26000"/>
          </a:blip>
          <a:srcRect l="16374" r="68422"/>
          <a:stretch>
            <a:fillRect/>
          </a:stretch>
        </p:blipFill>
        <p:spPr bwMode="auto">
          <a:xfrm>
            <a:off x="2274425" y="1976955"/>
            <a:ext cx="1287780" cy="1188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2"/>
          <p:cNvPicPr>
            <a:picLocks noChangeArrowheads="1"/>
          </p:cNvPicPr>
          <p:nvPr/>
        </p:nvPicPr>
        <p:blipFill>
          <a:blip r:embed="rId3" cstate="print">
            <a:lum contrast="26000"/>
          </a:blip>
          <a:srcRect l="32163" r="52048"/>
          <a:stretch>
            <a:fillRect/>
          </a:stretch>
        </p:blipFill>
        <p:spPr bwMode="auto">
          <a:xfrm>
            <a:off x="845820" y="3535680"/>
            <a:ext cx="1287780" cy="1188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p:cNvPicPr>
            <a:picLocks noChangeArrowheads="1"/>
          </p:cNvPicPr>
          <p:nvPr/>
        </p:nvPicPr>
        <p:blipFill>
          <a:blip r:embed="rId4" cstate="print">
            <a:lum contrast="26000"/>
          </a:blip>
          <a:srcRect/>
          <a:stretch>
            <a:fillRect/>
          </a:stretch>
        </p:blipFill>
        <p:spPr bwMode="auto">
          <a:xfrm>
            <a:off x="838200" y="1935480"/>
            <a:ext cx="1287780" cy="1188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4"/>
          <p:cNvPicPr>
            <a:picLocks noChangeArrowheads="1"/>
          </p:cNvPicPr>
          <p:nvPr/>
        </p:nvPicPr>
        <p:blipFill>
          <a:blip r:embed="rId5" cstate="print">
            <a:lum contrast="24000"/>
          </a:blip>
          <a:srcRect/>
          <a:stretch>
            <a:fillRect/>
          </a:stretch>
        </p:blipFill>
        <p:spPr bwMode="auto">
          <a:xfrm>
            <a:off x="2269600" y="3538000"/>
            <a:ext cx="1287780" cy="1188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3810000" y="1676400"/>
            <a:ext cx="4724400" cy="4524316"/>
          </a:xfrm>
          <a:prstGeom prst="rect">
            <a:avLst/>
          </a:prstGeom>
        </p:spPr>
        <p:txBody>
          <a:bodyPr wrap="square">
            <a:spAutoFit/>
          </a:bodyPr>
          <a:lstStyle/>
          <a:p>
            <a:pPr marL="236538" lvl="1" indent="-236538">
              <a:buClr>
                <a:schemeClr val="accent4">
                  <a:lumMod val="75000"/>
                </a:schemeClr>
              </a:buClr>
            </a:pPr>
            <a:r>
              <a:rPr lang="en-US" sz="1600" b="1" dirty="0">
                <a:solidFill>
                  <a:schemeClr val="accent4">
                    <a:lumMod val="75000"/>
                  </a:schemeClr>
                </a:solidFill>
                <a:latin typeface="Century Gothic" pitchFamily="34" charset="0"/>
              </a:rPr>
              <a:t>Incorporated in 2007 in Singapore</a:t>
            </a:r>
            <a:r>
              <a:rPr lang="en-US" sz="1600" dirty="0">
                <a:solidFill>
                  <a:schemeClr val="accent4">
                    <a:lumMod val="75000"/>
                  </a:schemeClr>
                </a:solidFill>
                <a:latin typeface="Century Gothic" pitchFamily="34" charset="0"/>
              </a:rPr>
              <a:t> </a:t>
            </a:r>
          </a:p>
          <a:p>
            <a:pPr marL="236538" lvl="1" indent="-236538">
              <a:buClr>
                <a:schemeClr val="accent4">
                  <a:lumMod val="75000"/>
                </a:schemeClr>
              </a:buClr>
              <a:buFont typeface="Arial" pitchFamily="34" charset="0"/>
              <a:buChar char="•"/>
            </a:pPr>
            <a:r>
              <a:rPr lang="en-US" sz="1600" dirty="0">
                <a:latin typeface="Century Gothic" pitchFamily="34" charset="0"/>
              </a:rPr>
              <a:t>Digital Nanotech is a 100% subsidiary of M/s Si2 Microsystems Private Limited, India (Si2)</a:t>
            </a:r>
          </a:p>
          <a:p>
            <a:pPr marL="236538" lvl="1" indent="-236538">
              <a:buClr>
                <a:schemeClr val="accent4">
                  <a:lumMod val="75000"/>
                </a:schemeClr>
              </a:buClr>
              <a:buFont typeface="Arial" pitchFamily="34" charset="0"/>
              <a:buChar char="•"/>
            </a:pPr>
            <a:r>
              <a:rPr lang="en-US" sz="1600" dirty="0">
                <a:latin typeface="Century Gothic" pitchFamily="34" charset="0"/>
              </a:rPr>
              <a:t>Military Broking License issued by Govt. of Singapore</a:t>
            </a:r>
          </a:p>
          <a:p>
            <a:pPr marL="236538" lvl="1" indent="-236538">
              <a:buClr>
                <a:schemeClr val="accent4">
                  <a:lumMod val="75000"/>
                </a:schemeClr>
              </a:buClr>
              <a:buFont typeface="Arial" pitchFamily="34" charset="0"/>
              <a:buChar char="•"/>
            </a:pPr>
            <a:r>
              <a:rPr lang="en-US" sz="1600" dirty="0">
                <a:latin typeface="Century Gothic" pitchFamily="34" charset="0"/>
              </a:rPr>
              <a:t>Working with various government agencies </a:t>
            </a:r>
            <a:r>
              <a:rPr lang="en-US" sz="1600" dirty="0" smtClean="0">
                <a:latin typeface="Century Gothic" pitchFamily="34" charset="0"/>
              </a:rPr>
              <a:t>including Indian Air Force, Indian Army, Indian Navy, Govt. of Singapore.</a:t>
            </a:r>
            <a:endParaRPr lang="en-US" sz="1600" dirty="0">
              <a:latin typeface="Century Gothic" pitchFamily="34" charset="0"/>
            </a:endParaRPr>
          </a:p>
          <a:p>
            <a:pPr marL="236538" lvl="1" indent="-236538">
              <a:buClr>
                <a:schemeClr val="accent4">
                  <a:lumMod val="75000"/>
                </a:schemeClr>
              </a:buClr>
              <a:buFont typeface="Arial" pitchFamily="34" charset="0"/>
              <a:buChar char="•"/>
            </a:pPr>
            <a:r>
              <a:rPr lang="en-US" sz="1600" dirty="0">
                <a:latin typeface="Century Gothic" pitchFamily="34" charset="0"/>
              </a:rPr>
              <a:t>Si2 Microsystems was established in 1996 in Bangalore, India.</a:t>
            </a:r>
          </a:p>
          <a:p>
            <a:pPr marL="236538" lvl="1" indent="-236538">
              <a:buClr>
                <a:schemeClr val="accent4">
                  <a:lumMod val="75000"/>
                </a:schemeClr>
              </a:buClr>
              <a:buFont typeface="Arial" pitchFamily="34" charset="0"/>
              <a:buChar char="•"/>
            </a:pPr>
            <a:r>
              <a:rPr lang="en-US" sz="1600" dirty="0">
                <a:latin typeface="Century Gothic" pitchFamily="34" charset="0"/>
              </a:rPr>
              <a:t>Si2 has manufacturing facilities in India and the United States. </a:t>
            </a:r>
            <a:endParaRPr lang="en-US" sz="1600" dirty="0" smtClean="0">
              <a:latin typeface="Century Gothic" pitchFamily="34" charset="0"/>
            </a:endParaRPr>
          </a:p>
          <a:p>
            <a:pPr marL="236538" lvl="1" indent="-236538">
              <a:buClr>
                <a:schemeClr val="accent4">
                  <a:lumMod val="75000"/>
                </a:schemeClr>
              </a:buClr>
              <a:buFont typeface="Arial" pitchFamily="34" charset="0"/>
              <a:buChar char="•"/>
            </a:pPr>
            <a:r>
              <a:rPr lang="en-US" sz="1600" dirty="0">
                <a:latin typeface="Century Gothic" pitchFamily="34" charset="0"/>
              </a:rPr>
              <a:t>Manufacturing Partner with </a:t>
            </a:r>
            <a:r>
              <a:rPr lang="en-US" sz="1600" dirty="0" err="1">
                <a:latin typeface="Century Gothic" pitchFamily="34" charset="0"/>
              </a:rPr>
              <a:t>UralVagonZavod</a:t>
            </a:r>
            <a:r>
              <a:rPr lang="en-US" sz="1600" dirty="0">
                <a:latin typeface="Century Gothic" pitchFamily="34" charset="0"/>
              </a:rPr>
              <a:t>, </a:t>
            </a:r>
            <a:r>
              <a:rPr lang="en-US" sz="1600" dirty="0">
                <a:latin typeface="Century Gothic" pitchFamily="34" charset="0"/>
              </a:rPr>
              <a:t>Russian Federation (</a:t>
            </a:r>
            <a:r>
              <a:rPr lang="en-US" sz="1600" dirty="0">
                <a:latin typeface="Century Gothic" pitchFamily="34" charset="0"/>
              </a:rPr>
              <a:t>OEM of T-72 and T-90 tanks) for Indian market</a:t>
            </a:r>
            <a:endParaRPr lang="en-US" sz="1600" dirty="0">
              <a:latin typeface="Century Gothic" pitchFamily="34" charset="0"/>
            </a:endParaRPr>
          </a:p>
          <a:p>
            <a:pPr marL="236538" lvl="1" indent="-236538">
              <a:buClr>
                <a:schemeClr val="accent4">
                  <a:lumMod val="75000"/>
                </a:schemeClr>
              </a:buClr>
              <a:buFont typeface="Arial" pitchFamily="34" charset="0"/>
              <a:buChar char="•"/>
            </a:pPr>
            <a:r>
              <a:rPr lang="en-US" sz="1600" dirty="0">
                <a:latin typeface="Century Gothic" pitchFamily="34" charset="0"/>
              </a:rPr>
              <a:t>Customers include BEL, ISRO, ADE, HAL (India), DRDO, MBDA Missile Systems, France, </a:t>
            </a:r>
            <a:r>
              <a:rPr lang="en-US" sz="1600" dirty="0" err="1">
                <a:latin typeface="Century Gothic" pitchFamily="34" charset="0"/>
              </a:rPr>
              <a:t>Elisra</a:t>
            </a:r>
            <a:r>
              <a:rPr lang="en-US" sz="1600" dirty="0">
                <a:latin typeface="Century Gothic" pitchFamily="34" charset="0"/>
              </a:rPr>
              <a:t> EW Systems, Israel etc. </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ixnas02\Izmocars2006\IZMO TRAK\PRESENTATIONS\2013\Si2-Asset-Purchase\box_01.jpg"/>
          <p:cNvPicPr>
            <a:picLocks noChangeAspect="1" noChangeArrowheads="1"/>
          </p:cNvPicPr>
          <p:nvPr/>
        </p:nvPicPr>
        <p:blipFill>
          <a:blip r:embed="rId2" cstate="print"/>
          <a:srcRect/>
          <a:stretch>
            <a:fillRect/>
          </a:stretch>
        </p:blipFill>
        <p:spPr bwMode="auto">
          <a:xfrm>
            <a:off x="410900" y="1335550"/>
            <a:ext cx="8433118" cy="5001198"/>
          </a:xfrm>
          <a:prstGeom prst="rect">
            <a:avLst/>
          </a:prstGeom>
          <a:noFill/>
        </p:spPr>
      </p:pic>
      <p:sp>
        <p:nvSpPr>
          <p:cNvPr id="5" name="Rectangle 27"/>
          <p:cNvSpPr txBox="1">
            <a:spLocks noChangeArrowheads="1"/>
          </p:cNvSpPr>
          <p:nvPr/>
        </p:nvSpPr>
        <p:spPr>
          <a:xfrm>
            <a:off x="304800" y="789975"/>
            <a:ext cx="8153400" cy="555625"/>
          </a:xfrm>
          <a:prstGeom prst="rect">
            <a:avLst/>
          </a:prstGeom>
        </p:spPr>
        <p:txBody>
          <a:bodyPr/>
          <a:lstStyle/>
          <a:p>
            <a:r>
              <a:rPr lang="fr-FR" sz="2400" dirty="0" smtClean="0">
                <a:solidFill>
                  <a:schemeClr val="accent4">
                    <a:lumMod val="75000"/>
                  </a:schemeClr>
                </a:solidFill>
                <a:latin typeface="Century Gothic" panose="020B0502020202020204" pitchFamily="34" charset="0"/>
              </a:rPr>
              <a:t>NIGHT VISION DEVICES</a:t>
            </a:r>
            <a:endParaRPr lang="fr-FR" sz="2400" dirty="0">
              <a:solidFill>
                <a:schemeClr val="accent4">
                  <a:lumMod val="75000"/>
                </a:schemeClr>
              </a:solidFill>
              <a:latin typeface="Century Gothic" panose="020B0502020202020204" pitchFamily="34" charset="0"/>
            </a:endParaRPr>
          </a:p>
        </p:txBody>
      </p:sp>
      <p:pic>
        <p:nvPicPr>
          <p:cNvPr id="2" name="Picture 1"/>
          <p:cNvPicPr>
            <a:picLocks noChangeAspect="1"/>
          </p:cNvPicPr>
          <p:nvPr/>
        </p:nvPicPr>
        <p:blipFill rotWithShape="1">
          <a:blip r:embed="rId3"/>
          <a:srcRect l="32500" t="17407" r="20833" b="12963"/>
          <a:stretch/>
        </p:blipFill>
        <p:spPr>
          <a:xfrm>
            <a:off x="1676400" y="1600200"/>
            <a:ext cx="5334000" cy="4476750"/>
          </a:xfrm>
          <a:prstGeom prst="rect">
            <a:avLst/>
          </a:prstGeom>
        </p:spPr>
      </p:pic>
    </p:spTree>
    <p:extLst>
      <p:ext uri="{BB962C8B-B14F-4D97-AF65-F5344CB8AC3E}">
        <p14:creationId xmlns:p14="http://schemas.microsoft.com/office/powerpoint/2010/main" val="343038043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ixnas02\Izmocars2006\IZMO TRAK\PRESENTATIONS\2013\Si2-Asset-Purchase\box_01.jpg"/>
          <p:cNvPicPr>
            <a:picLocks noChangeAspect="1" noChangeArrowheads="1"/>
          </p:cNvPicPr>
          <p:nvPr/>
        </p:nvPicPr>
        <p:blipFill>
          <a:blip r:embed="rId2" cstate="print"/>
          <a:srcRect/>
          <a:stretch>
            <a:fillRect/>
          </a:stretch>
        </p:blipFill>
        <p:spPr bwMode="auto">
          <a:xfrm>
            <a:off x="410900" y="1335550"/>
            <a:ext cx="8433118" cy="5001198"/>
          </a:xfrm>
          <a:prstGeom prst="rect">
            <a:avLst/>
          </a:prstGeom>
          <a:noFill/>
        </p:spPr>
      </p:pic>
      <p:sp>
        <p:nvSpPr>
          <p:cNvPr id="2" name="Rectangle 27"/>
          <p:cNvSpPr txBox="1">
            <a:spLocks noChangeArrowheads="1"/>
          </p:cNvSpPr>
          <p:nvPr/>
        </p:nvSpPr>
        <p:spPr>
          <a:xfrm>
            <a:off x="304800" y="789975"/>
            <a:ext cx="8153400" cy="555625"/>
          </a:xfrm>
          <a:prstGeom prst="rect">
            <a:avLst/>
          </a:prstGeom>
        </p:spPr>
        <p:txBody>
          <a:bodyPr/>
          <a:lstStyle/>
          <a:p>
            <a:pPr fontAlgn="auto">
              <a:spcAft>
                <a:spcPts val="0"/>
              </a:spcAft>
              <a:defRPr/>
            </a:pPr>
            <a:r>
              <a:rPr lang="en-US" sz="2400" dirty="0" smtClean="0">
                <a:solidFill>
                  <a:schemeClr val="accent4">
                    <a:lumMod val="75000"/>
                  </a:schemeClr>
                </a:solidFill>
                <a:latin typeface="Century Gothic" pitchFamily="34" charset="0"/>
                <a:ea typeface="+mj-ea"/>
                <a:cs typeface="+mj-cs"/>
              </a:rPr>
              <a:t>BODY ARMOR</a:t>
            </a:r>
            <a:endParaRPr lang="en-US" sz="2400" dirty="0">
              <a:solidFill>
                <a:schemeClr val="accent4">
                  <a:lumMod val="75000"/>
                </a:schemeClr>
              </a:solidFill>
              <a:latin typeface="Century Gothic" pitchFamily="34" charset="0"/>
              <a:ea typeface="+mj-ea"/>
              <a:cs typeface="+mj-cs"/>
            </a:endParaRPr>
          </a:p>
        </p:txBody>
      </p:sp>
      <p:sp>
        <p:nvSpPr>
          <p:cNvPr id="20" name="TextBox 19"/>
          <p:cNvSpPr txBox="1"/>
          <p:nvPr/>
        </p:nvSpPr>
        <p:spPr>
          <a:xfrm>
            <a:off x="533400" y="1447801"/>
            <a:ext cx="8229600" cy="2031325"/>
          </a:xfrm>
          <a:prstGeom prst="rect">
            <a:avLst/>
          </a:prstGeom>
          <a:noFill/>
        </p:spPr>
        <p:txBody>
          <a:bodyPr wrap="square" rtlCol="0">
            <a:spAutoFit/>
          </a:bodyPr>
          <a:lstStyle/>
          <a:p>
            <a:pPr marL="173038" indent="-173038">
              <a:buClr>
                <a:schemeClr val="accent4">
                  <a:lumMod val="75000"/>
                </a:schemeClr>
              </a:buClr>
              <a:buFont typeface="Arial" pitchFamily="34" charset="0"/>
              <a:buChar char="•"/>
            </a:pPr>
            <a:r>
              <a:rPr lang="en-US" dirty="0" smtClean="0">
                <a:latin typeface="Century Gothic" pitchFamily="34" charset="0"/>
              </a:rPr>
              <a:t>Combat Helmets : extensive Ballistic protection tested according to STANAG 2920, NIJ 0106.01</a:t>
            </a:r>
          </a:p>
          <a:p>
            <a:pPr marL="173038" indent="-173038">
              <a:buClr>
                <a:schemeClr val="accent4">
                  <a:lumMod val="75000"/>
                </a:schemeClr>
              </a:buClr>
              <a:buFont typeface="Arial" pitchFamily="34" charset="0"/>
              <a:buChar char="•"/>
            </a:pPr>
            <a:r>
              <a:rPr lang="en-US" dirty="0" smtClean="0">
                <a:latin typeface="Century Gothic" pitchFamily="34" charset="0"/>
              </a:rPr>
              <a:t>Ballistic Shield : MARS Armor Ballistic Shield is tested and certified according to NIJ.0109.00</a:t>
            </a:r>
          </a:p>
          <a:p>
            <a:pPr marL="173038" indent="-173038">
              <a:buClr>
                <a:schemeClr val="accent4">
                  <a:lumMod val="75000"/>
                </a:schemeClr>
              </a:buClr>
              <a:buFont typeface="Arial" pitchFamily="34" charset="0"/>
              <a:buChar char="•"/>
            </a:pPr>
            <a:r>
              <a:rPr lang="en-US" dirty="0" smtClean="0">
                <a:latin typeface="Century Gothic" pitchFamily="34" charset="0"/>
              </a:rPr>
              <a:t>Ballistic Body Armor – various types</a:t>
            </a:r>
          </a:p>
          <a:p>
            <a:pPr marL="173038" indent="-173038">
              <a:buClr>
                <a:schemeClr val="accent4">
                  <a:lumMod val="75000"/>
                </a:schemeClr>
              </a:buClr>
              <a:buFont typeface="Arial" pitchFamily="34" charset="0"/>
              <a:buChar char="•"/>
            </a:pPr>
            <a:endParaRPr lang="en-US" dirty="0" smtClean="0">
              <a:latin typeface="Century Gothic" pitchFamily="34" charset="0"/>
            </a:endParaRPr>
          </a:p>
          <a:p>
            <a:pPr marL="173038" indent="-173038">
              <a:buClr>
                <a:schemeClr val="accent4">
                  <a:lumMod val="75000"/>
                </a:schemeClr>
              </a:buClr>
              <a:buFont typeface="Arial" pitchFamily="34" charset="0"/>
              <a:buChar char="•"/>
            </a:pPr>
            <a:endParaRPr lang="en-US" dirty="0" smtClean="0">
              <a:latin typeface="Century Gothic" pitchFamily="34" charset="0"/>
            </a:endParaRPr>
          </a:p>
        </p:txBody>
      </p:sp>
      <p:pic>
        <p:nvPicPr>
          <p:cNvPr id="3" name="Picture 2"/>
          <p:cNvPicPr>
            <a:picLocks noChangeAspect="1"/>
          </p:cNvPicPr>
          <p:nvPr/>
        </p:nvPicPr>
        <p:blipFill>
          <a:blip r:embed="rId3"/>
          <a:stretch>
            <a:fillRect/>
          </a:stretch>
        </p:blipFill>
        <p:spPr>
          <a:xfrm>
            <a:off x="6324600" y="3352800"/>
            <a:ext cx="2362200" cy="2949059"/>
          </a:xfrm>
          <a:prstGeom prst="rect">
            <a:avLst/>
          </a:prstGeom>
        </p:spPr>
      </p:pic>
      <p:pic>
        <p:nvPicPr>
          <p:cNvPr id="5" name="Picture 4"/>
          <p:cNvPicPr>
            <a:picLocks noChangeAspect="1"/>
          </p:cNvPicPr>
          <p:nvPr/>
        </p:nvPicPr>
        <p:blipFill>
          <a:blip r:embed="rId4"/>
          <a:stretch>
            <a:fillRect/>
          </a:stretch>
        </p:blipFill>
        <p:spPr>
          <a:xfrm>
            <a:off x="4191000" y="3276600"/>
            <a:ext cx="2235200" cy="3126881"/>
          </a:xfrm>
          <a:prstGeom prst="rect">
            <a:avLst/>
          </a:prstGeom>
        </p:spPr>
      </p:pic>
      <p:pic>
        <p:nvPicPr>
          <p:cNvPr id="6" name="Picture 5"/>
          <p:cNvPicPr>
            <a:picLocks noChangeAspect="1"/>
          </p:cNvPicPr>
          <p:nvPr/>
        </p:nvPicPr>
        <p:blipFill>
          <a:blip r:embed="rId5"/>
          <a:stretch>
            <a:fillRect/>
          </a:stretch>
        </p:blipFill>
        <p:spPr>
          <a:xfrm>
            <a:off x="2057400" y="3352800"/>
            <a:ext cx="1866900" cy="2856538"/>
          </a:xfrm>
          <a:prstGeom prst="rect">
            <a:avLst/>
          </a:prstGeom>
        </p:spPr>
      </p:pic>
      <p:pic>
        <p:nvPicPr>
          <p:cNvPr id="7" name="Picture 6"/>
          <p:cNvPicPr>
            <a:picLocks noChangeAspect="1"/>
          </p:cNvPicPr>
          <p:nvPr/>
        </p:nvPicPr>
        <p:blipFill>
          <a:blip r:embed="rId6"/>
          <a:stretch>
            <a:fillRect/>
          </a:stretch>
        </p:blipFill>
        <p:spPr>
          <a:xfrm>
            <a:off x="228600" y="3276600"/>
            <a:ext cx="1930400" cy="319122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p:cNvSpPr txBox="1">
            <a:spLocks noChangeArrowheads="1"/>
          </p:cNvSpPr>
          <p:nvPr/>
        </p:nvSpPr>
        <p:spPr>
          <a:xfrm>
            <a:off x="304800" y="789975"/>
            <a:ext cx="8153400" cy="555625"/>
          </a:xfrm>
          <a:prstGeom prst="rect">
            <a:avLst/>
          </a:prstGeom>
        </p:spPr>
        <p:txBody>
          <a:bodyPr/>
          <a:lstStyle/>
          <a:p>
            <a:pPr fontAlgn="auto">
              <a:spcAft>
                <a:spcPts val="0"/>
              </a:spcAft>
              <a:defRPr/>
            </a:pPr>
            <a:r>
              <a:rPr lang="en-US" sz="2400" dirty="0" smtClean="0">
                <a:solidFill>
                  <a:schemeClr val="accent4">
                    <a:lumMod val="75000"/>
                  </a:schemeClr>
                </a:solidFill>
                <a:latin typeface="Century Gothic" pitchFamily="34" charset="0"/>
                <a:ea typeface="+mj-ea"/>
                <a:cs typeface="+mj-cs"/>
              </a:rPr>
              <a:t>OTHER EQUIPMENT</a:t>
            </a:r>
          </a:p>
        </p:txBody>
      </p:sp>
      <p:pic>
        <p:nvPicPr>
          <p:cNvPr id="6" name="Picture 2" descr="\\logixnas02\Izmocars2006\IZMO TRAK\PRESENTATIONS\2013\Si2-Asset-Purchase\box_01.jpg"/>
          <p:cNvPicPr>
            <a:picLocks noChangeAspect="1" noChangeArrowheads="1"/>
          </p:cNvPicPr>
          <p:nvPr/>
        </p:nvPicPr>
        <p:blipFill>
          <a:blip r:embed="rId2" cstate="print"/>
          <a:srcRect/>
          <a:stretch>
            <a:fillRect/>
          </a:stretch>
        </p:blipFill>
        <p:spPr bwMode="auto">
          <a:xfrm>
            <a:off x="410900" y="1335550"/>
            <a:ext cx="8433118" cy="5001198"/>
          </a:xfrm>
          <a:prstGeom prst="rect">
            <a:avLst/>
          </a:prstGeom>
          <a:noFill/>
        </p:spPr>
      </p:pic>
      <p:sp>
        <p:nvSpPr>
          <p:cNvPr id="7" name="TextBox 6"/>
          <p:cNvSpPr txBox="1"/>
          <p:nvPr/>
        </p:nvSpPr>
        <p:spPr>
          <a:xfrm>
            <a:off x="533400" y="1524000"/>
            <a:ext cx="8229600" cy="4801315"/>
          </a:xfrm>
          <a:prstGeom prst="rect">
            <a:avLst/>
          </a:prstGeom>
          <a:noFill/>
        </p:spPr>
        <p:txBody>
          <a:bodyPr wrap="square" rtlCol="0">
            <a:spAutoFit/>
          </a:bodyPr>
          <a:lstStyle/>
          <a:p>
            <a:pPr marL="173038" indent="-173038">
              <a:buClr>
                <a:schemeClr val="accent4">
                  <a:lumMod val="75000"/>
                </a:schemeClr>
              </a:buClr>
              <a:buFont typeface="Arial" pitchFamily="34" charset="0"/>
              <a:buChar char="•"/>
            </a:pPr>
            <a:r>
              <a:rPr lang="en-US" b="1" dirty="0" smtClean="0">
                <a:latin typeface="Century Gothic" pitchFamily="34" charset="0"/>
              </a:rPr>
              <a:t>Binoculars</a:t>
            </a:r>
            <a:r>
              <a:rPr lang="en-US" dirty="0" smtClean="0">
                <a:latin typeface="Century Gothic" pitchFamily="34" charset="0"/>
              </a:rPr>
              <a:t> : Night and Day Vision</a:t>
            </a:r>
          </a:p>
          <a:p>
            <a:pPr marL="173038" indent="-173038">
              <a:buClr>
                <a:schemeClr val="accent4">
                  <a:lumMod val="75000"/>
                </a:schemeClr>
              </a:buClr>
              <a:buFont typeface="Arial" pitchFamily="34" charset="0"/>
              <a:buChar char="•"/>
            </a:pPr>
            <a:r>
              <a:rPr lang="en-US" b="1" dirty="0">
                <a:latin typeface="Century Gothic" pitchFamily="34" charset="0"/>
              </a:rPr>
              <a:t>Non-contact anti-</a:t>
            </a:r>
            <a:r>
              <a:rPr lang="en-US" b="1" dirty="0" err="1">
                <a:latin typeface="Century Gothic" pitchFamily="34" charset="0"/>
              </a:rPr>
              <a:t>armour</a:t>
            </a:r>
            <a:r>
              <a:rPr lang="en-US" b="1" dirty="0">
                <a:latin typeface="Century Gothic" pitchFamily="34" charset="0"/>
              </a:rPr>
              <a:t> vehicles and trucks mines </a:t>
            </a:r>
            <a:r>
              <a:rPr lang="en-US" dirty="0">
                <a:latin typeface="Century Gothic" pitchFamily="34" charset="0"/>
              </a:rPr>
              <a:t>: in the fuse there are sensors for the noise of the engine and for the pressure/from the weight of vehicle/. By remote control device we can activate and deactivate this mine field with these clever mines.</a:t>
            </a:r>
          </a:p>
          <a:p>
            <a:pPr marL="173038" indent="-173038">
              <a:buClr>
                <a:schemeClr val="accent4">
                  <a:lumMod val="75000"/>
                </a:schemeClr>
              </a:buClr>
              <a:buFont typeface="Arial" pitchFamily="34" charset="0"/>
              <a:buChar char="•"/>
            </a:pPr>
            <a:r>
              <a:rPr lang="en-US" b="1" dirty="0">
                <a:latin typeface="Century Gothic" pitchFamily="34" charset="0"/>
              </a:rPr>
              <a:t>Anti-helicopter mines </a:t>
            </a:r>
            <a:r>
              <a:rPr lang="en-US" dirty="0">
                <a:latin typeface="Century Gothic" pitchFamily="34" charset="0"/>
              </a:rPr>
              <a:t>: for air protection of the objects. The mines are designed to destroy low flying helicopters within 100m range. </a:t>
            </a:r>
          </a:p>
          <a:p>
            <a:pPr marL="173038" indent="-173038">
              <a:buClr>
                <a:schemeClr val="accent4">
                  <a:lumMod val="75000"/>
                </a:schemeClr>
              </a:buClr>
              <a:buFont typeface="Arial" pitchFamily="34" charset="0"/>
              <a:buChar char="•"/>
            </a:pPr>
            <a:r>
              <a:rPr lang="en-US" b="1" dirty="0">
                <a:latin typeface="Century Gothic" pitchFamily="34" charset="0"/>
              </a:rPr>
              <a:t>HP-100 Portable Ground Radar for Surveillance and Target Acquisition </a:t>
            </a:r>
            <a:r>
              <a:rPr lang="en-US" dirty="0">
                <a:latin typeface="Century Gothic" pitchFamily="34" charset="0"/>
              </a:rPr>
              <a:t>:Specially used for the protection of very important object against the terrorists. The radar  automatically detects moving ground targets, to identify them and to determine their co-ordinates at any time of the year and at absence of optical visibility /presence of fog, dust, smoke, </a:t>
            </a:r>
            <a:r>
              <a:rPr lang="en-US" dirty="0" err="1">
                <a:latin typeface="Century Gothic" pitchFamily="34" charset="0"/>
              </a:rPr>
              <a:t>etc</a:t>
            </a:r>
            <a:r>
              <a:rPr lang="en-US" dirty="0">
                <a:latin typeface="Century Gothic" pitchFamily="34" charset="0"/>
              </a:rPr>
              <a:t>/. It can be used to protect sensitive sites / nuclear power station, airports, warehouses, borders, pipelines, etc</a:t>
            </a:r>
            <a:r>
              <a:rPr lang="en-US" dirty="0" smtClean="0">
                <a:latin typeface="Century Gothic" pitchFamily="34" charset="0"/>
              </a:rPr>
              <a:t>.</a:t>
            </a:r>
            <a:endParaRPr lang="en-US" dirty="0">
              <a:latin typeface="Century Gothic" pitchFamily="34" charset="0"/>
            </a:endParaRPr>
          </a:p>
          <a:p>
            <a:pPr marL="173038" indent="-173038">
              <a:buClr>
                <a:schemeClr val="accent4">
                  <a:lumMod val="75000"/>
                </a:schemeClr>
              </a:buClr>
              <a:buFont typeface="Arial" pitchFamily="34" charset="0"/>
              <a:buChar char="•"/>
            </a:pPr>
            <a:r>
              <a:rPr lang="en-US" dirty="0">
                <a:latin typeface="Century Gothic" pitchFamily="34" charset="0"/>
              </a:rPr>
              <a:t>Mobile Thermo vision Surveillance System “</a:t>
            </a:r>
            <a:r>
              <a:rPr lang="en-US" dirty="0" err="1">
                <a:latin typeface="Century Gothic" pitchFamily="34" charset="0"/>
              </a:rPr>
              <a:t>Terma</a:t>
            </a:r>
            <a:r>
              <a:rPr lang="en-US" dirty="0">
                <a:latin typeface="Century Gothic" pitchFamily="34" charset="0"/>
              </a:rPr>
              <a:t>”- for determination during the day and night </a:t>
            </a:r>
            <a:r>
              <a:rPr lang="en-US" dirty="0" smtClean="0">
                <a:latin typeface="Century Gothic" pitchFamily="34" charset="0"/>
              </a:rPr>
              <a:t>of </a:t>
            </a:r>
            <a:r>
              <a:rPr lang="en-US" dirty="0">
                <a:latin typeface="Century Gothic" pitchFamily="34" charset="0"/>
              </a:rPr>
              <a:t>the targets real time with passive detection of IR emission </a:t>
            </a:r>
          </a:p>
        </p:txBody>
      </p:sp>
    </p:spTree>
    <p:extLst>
      <p:ext uri="{BB962C8B-B14F-4D97-AF65-F5344CB8AC3E}">
        <p14:creationId xmlns:p14="http://schemas.microsoft.com/office/powerpoint/2010/main" val="419921293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39832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logixnas02\Izmocars2006\IZMO TRAK\PRESENTATIONS\2013\Si2-Asset-Purchase\box_01.jpg"/>
          <p:cNvPicPr>
            <a:picLocks noChangeAspect="1" noChangeArrowheads="1"/>
          </p:cNvPicPr>
          <p:nvPr/>
        </p:nvPicPr>
        <p:blipFill>
          <a:blip r:embed="rId2" cstate="print"/>
          <a:srcRect/>
          <a:stretch>
            <a:fillRect/>
          </a:stretch>
        </p:blipFill>
        <p:spPr bwMode="auto">
          <a:xfrm>
            <a:off x="410900" y="1335550"/>
            <a:ext cx="8433118" cy="5001198"/>
          </a:xfrm>
          <a:prstGeom prst="rect">
            <a:avLst/>
          </a:prstGeom>
          <a:noFill/>
        </p:spPr>
      </p:pic>
      <p:sp>
        <p:nvSpPr>
          <p:cNvPr id="2" name="Rectangle 27"/>
          <p:cNvSpPr txBox="1">
            <a:spLocks noChangeArrowheads="1"/>
          </p:cNvSpPr>
          <p:nvPr/>
        </p:nvSpPr>
        <p:spPr>
          <a:xfrm>
            <a:off x="304800" y="685800"/>
            <a:ext cx="4168775" cy="555625"/>
          </a:xfrm>
          <a:prstGeom prst="rect">
            <a:avLst/>
          </a:prstGeom>
        </p:spPr>
        <p:txBody>
          <a:bodyPr/>
          <a:lstStyle/>
          <a:p>
            <a:pPr fontAlgn="auto">
              <a:spcAft>
                <a:spcPts val="0"/>
              </a:spcAft>
              <a:defRPr/>
            </a:pPr>
            <a:r>
              <a:rPr lang="en-US" sz="2400" dirty="0" smtClean="0">
                <a:solidFill>
                  <a:schemeClr val="accent4">
                    <a:lumMod val="75000"/>
                  </a:schemeClr>
                </a:solidFill>
                <a:latin typeface="Century Gothic" pitchFamily="34" charset="0"/>
                <a:ea typeface="+mj-ea"/>
                <a:cs typeface="+mj-cs"/>
              </a:rPr>
              <a:t>BACKGROUND</a:t>
            </a:r>
            <a:endParaRPr lang="en-US" sz="2400" dirty="0">
              <a:solidFill>
                <a:schemeClr val="accent4">
                  <a:lumMod val="75000"/>
                </a:schemeClr>
              </a:solidFill>
              <a:latin typeface="Century Gothic" pitchFamily="34" charset="0"/>
              <a:ea typeface="+mj-ea"/>
              <a:cs typeface="+mj-cs"/>
            </a:endParaRPr>
          </a:p>
        </p:txBody>
      </p:sp>
      <p:sp>
        <p:nvSpPr>
          <p:cNvPr id="8" name="TextBox 7"/>
          <p:cNvSpPr txBox="1"/>
          <p:nvPr/>
        </p:nvSpPr>
        <p:spPr>
          <a:xfrm>
            <a:off x="762000" y="1753467"/>
            <a:ext cx="7848600" cy="4278094"/>
          </a:xfrm>
          <a:prstGeom prst="rect">
            <a:avLst/>
          </a:prstGeom>
          <a:noFill/>
        </p:spPr>
        <p:txBody>
          <a:bodyPr wrap="square" rtlCol="0">
            <a:spAutoFit/>
          </a:bodyPr>
          <a:lstStyle/>
          <a:p>
            <a:pPr marL="236538" lvl="1" indent="-236538">
              <a:buClr>
                <a:schemeClr val="accent4">
                  <a:lumMod val="75000"/>
                </a:schemeClr>
              </a:buClr>
            </a:pPr>
            <a:r>
              <a:rPr lang="en-US" sz="1600" b="1" dirty="0" smtClean="0">
                <a:solidFill>
                  <a:schemeClr val="accent4">
                    <a:lumMod val="75000"/>
                  </a:schemeClr>
                </a:solidFill>
                <a:latin typeface="Century Gothic" pitchFamily="34" charset="0"/>
              </a:rPr>
              <a:t>Projects Handled :</a:t>
            </a:r>
          </a:p>
          <a:p>
            <a:pPr marL="236538" lvl="1" indent="-236538">
              <a:buClr>
                <a:schemeClr val="accent4">
                  <a:lumMod val="75000"/>
                </a:schemeClr>
              </a:buClr>
            </a:pPr>
            <a:endParaRPr lang="en-US" sz="1600" b="1" dirty="0" smtClean="0">
              <a:solidFill>
                <a:schemeClr val="accent4">
                  <a:lumMod val="75000"/>
                </a:schemeClr>
              </a:solidFill>
              <a:latin typeface="Century Gothic" pitchFamily="34" charset="0"/>
            </a:endParaRPr>
          </a:p>
          <a:p>
            <a:pPr marL="236538" lvl="1" indent="-236538">
              <a:buClr>
                <a:schemeClr val="accent4">
                  <a:lumMod val="75000"/>
                </a:schemeClr>
              </a:buClr>
              <a:buFont typeface="Arial" pitchFamily="34" charset="0"/>
              <a:buChar char="•"/>
            </a:pPr>
            <a:r>
              <a:rPr lang="en-US" sz="1600" dirty="0" smtClean="0">
                <a:latin typeface="Century Gothic" pitchFamily="34" charset="0"/>
              </a:rPr>
              <a:t>Production of </a:t>
            </a:r>
            <a:r>
              <a:rPr lang="en-US" sz="1600" dirty="0" smtClean="0">
                <a:latin typeface="Century Gothic" pitchFamily="34" charset="0"/>
              </a:rPr>
              <a:t>sub-systems for the </a:t>
            </a:r>
            <a:r>
              <a:rPr lang="en-US" sz="1600" dirty="0" smtClean="0">
                <a:latin typeface="Century Gothic" pitchFamily="34" charset="0"/>
              </a:rPr>
              <a:t>Light Combat Aircraft </a:t>
            </a:r>
            <a:r>
              <a:rPr lang="en-US" sz="1600" dirty="0" smtClean="0">
                <a:latin typeface="Century Gothic" pitchFamily="34" charset="0"/>
              </a:rPr>
              <a:t>for Indian Air Force</a:t>
            </a:r>
            <a:endParaRPr lang="en-US" sz="1600" dirty="0" smtClean="0">
              <a:latin typeface="Century Gothic" pitchFamily="34" charset="0"/>
            </a:endParaRPr>
          </a:p>
          <a:p>
            <a:pPr marL="236538" lvl="1" indent="-236538">
              <a:buClr>
                <a:schemeClr val="accent4">
                  <a:lumMod val="75000"/>
                </a:schemeClr>
              </a:buClr>
              <a:buFont typeface="Arial" pitchFamily="34" charset="0"/>
              <a:buChar char="•"/>
            </a:pPr>
            <a:r>
              <a:rPr lang="en-US" sz="1600" dirty="0" err="1" smtClean="0">
                <a:latin typeface="Century Gothic" pitchFamily="34" charset="0"/>
              </a:rPr>
              <a:t>Upgradation</a:t>
            </a:r>
            <a:r>
              <a:rPr lang="en-US" sz="1600" dirty="0" smtClean="0">
                <a:latin typeface="Century Gothic" pitchFamily="34" charset="0"/>
              </a:rPr>
              <a:t> of Pechora </a:t>
            </a:r>
            <a:r>
              <a:rPr lang="en-US" sz="1600" dirty="0" smtClean="0">
                <a:latin typeface="Century Gothic" pitchFamily="34" charset="0"/>
              </a:rPr>
              <a:t>Air </a:t>
            </a:r>
            <a:r>
              <a:rPr lang="en-US" sz="1600" dirty="0" err="1" smtClean="0">
                <a:latin typeface="Century Gothic" pitchFamily="34" charset="0"/>
              </a:rPr>
              <a:t>Defence</a:t>
            </a:r>
            <a:r>
              <a:rPr lang="en-US" sz="1600" dirty="0" smtClean="0">
                <a:latin typeface="Century Gothic" pitchFamily="34" charset="0"/>
              </a:rPr>
              <a:t> Missile Systems </a:t>
            </a:r>
            <a:r>
              <a:rPr lang="en-US" sz="1600" dirty="0" smtClean="0">
                <a:latin typeface="Century Gothic" pitchFamily="34" charset="0"/>
              </a:rPr>
              <a:t>– Indian Air Force</a:t>
            </a:r>
          </a:p>
          <a:p>
            <a:pPr marL="236538" lvl="1" indent="-236538">
              <a:buClr>
                <a:schemeClr val="accent4">
                  <a:lumMod val="75000"/>
                </a:schemeClr>
              </a:buClr>
              <a:buFont typeface="Arial" pitchFamily="34" charset="0"/>
              <a:buChar char="•"/>
            </a:pPr>
            <a:r>
              <a:rPr lang="en-US" sz="1600" dirty="0" smtClean="0">
                <a:latin typeface="Century Gothic" pitchFamily="34" charset="0"/>
              </a:rPr>
              <a:t>Repair and overhauling of OSA and </a:t>
            </a:r>
            <a:r>
              <a:rPr lang="en-US" sz="1600" dirty="0" err="1" smtClean="0">
                <a:latin typeface="Century Gothic" pitchFamily="34" charset="0"/>
              </a:rPr>
              <a:t>Kvadrat</a:t>
            </a:r>
            <a:r>
              <a:rPr lang="en-US" sz="1600" dirty="0" smtClean="0">
                <a:latin typeface="Century Gothic" pitchFamily="34" charset="0"/>
              </a:rPr>
              <a:t> </a:t>
            </a:r>
            <a:r>
              <a:rPr lang="en-US" sz="1600" dirty="0" smtClean="0">
                <a:latin typeface="Century Gothic" pitchFamily="34" charset="0"/>
              </a:rPr>
              <a:t>Air </a:t>
            </a:r>
            <a:r>
              <a:rPr lang="en-US" sz="1600" dirty="0" err="1" smtClean="0">
                <a:latin typeface="Century Gothic" pitchFamily="34" charset="0"/>
              </a:rPr>
              <a:t>Defence</a:t>
            </a:r>
            <a:r>
              <a:rPr lang="en-US" sz="1600" dirty="0" smtClean="0">
                <a:latin typeface="Century Gothic" pitchFamily="34" charset="0"/>
              </a:rPr>
              <a:t> Missile Systems </a:t>
            </a:r>
            <a:r>
              <a:rPr lang="en-US" sz="1600" dirty="0" smtClean="0">
                <a:latin typeface="Century Gothic" pitchFamily="34" charset="0"/>
              </a:rPr>
              <a:t>– Indian Air Force</a:t>
            </a:r>
          </a:p>
          <a:p>
            <a:pPr marL="236538" lvl="1" indent="-236538">
              <a:buClr>
                <a:schemeClr val="accent4">
                  <a:lumMod val="75000"/>
                </a:schemeClr>
              </a:buClr>
              <a:buFont typeface="Arial" pitchFamily="34" charset="0"/>
              <a:buChar char="•"/>
            </a:pPr>
            <a:r>
              <a:rPr lang="en-US" sz="1600" dirty="0" smtClean="0">
                <a:latin typeface="Century Gothic" pitchFamily="34" charset="0"/>
              </a:rPr>
              <a:t>Repair and overhauling of BMP1 and BMP2 – Indian Army</a:t>
            </a:r>
          </a:p>
          <a:p>
            <a:pPr marL="236538" lvl="1" indent="-236538">
              <a:buClr>
                <a:schemeClr val="accent4">
                  <a:lumMod val="75000"/>
                </a:schemeClr>
              </a:buClr>
              <a:buFont typeface="Arial" pitchFamily="34" charset="0"/>
              <a:buChar char="•"/>
            </a:pPr>
            <a:r>
              <a:rPr lang="en-US" sz="1600" dirty="0" smtClean="0">
                <a:latin typeface="Century Gothic" pitchFamily="34" charset="0"/>
              </a:rPr>
              <a:t>Repair and overhauling of Mig-27, Mig-29 and Su-30 – HAL</a:t>
            </a:r>
          </a:p>
          <a:p>
            <a:pPr marL="236538" lvl="1" indent="-236538">
              <a:buClr>
                <a:schemeClr val="accent4">
                  <a:lumMod val="75000"/>
                </a:schemeClr>
              </a:buClr>
              <a:buFont typeface="Arial" pitchFamily="34" charset="0"/>
              <a:buChar char="•"/>
            </a:pPr>
            <a:r>
              <a:rPr lang="en-US" sz="1600" dirty="0" smtClean="0">
                <a:latin typeface="Century Gothic" pitchFamily="34" charset="0"/>
              </a:rPr>
              <a:t>Design and manufacture of Test Jig for MICA Missile – MBDA Missile Systems, </a:t>
            </a:r>
            <a:r>
              <a:rPr lang="en-US" sz="1600" dirty="0" smtClean="0">
                <a:latin typeface="Century Gothic" pitchFamily="34" charset="0"/>
              </a:rPr>
              <a:t>France</a:t>
            </a:r>
          </a:p>
          <a:p>
            <a:pPr marL="236538" lvl="1" indent="-236538">
              <a:buClr>
                <a:schemeClr val="accent4">
                  <a:lumMod val="75000"/>
                </a:schemeClr>
              </a:buClr>
              <a:buFont typeface="Arial" pitchFamily="34" charset="0"/>
              <a:buChar char="•"/>
            </a:pPr>
            <a:r>
              <a:rPr lang="en-US" sz="1600" dirty="0" smtClean="0">
                <a:latin typeface="Century Gothic" pitchFamily="34" charset="0"/>
              </a:rPr>
              <a:t>Design and manufacture of Electronic Warfare Suite (Anti-Jammers) for Indian Air Force for Light Combat Aircraft</a:t>
            </a:r>
            <a:endParaRPr lang="en-US" sz="1600" dirty="0" smtClean="0">
              <a:latin typeface="Century Gothic" pitchFamily="34" charset="0"/>
            </a:endParaRPr>
          </a:p>
          <a:p>
            <a:pPr marL="236538" lvl="1" indent="-236538">
              <a:buClr>
                <a:schemeClr val="accent4">
                  <a:lumMod val="75000"/>
                </a:schemeClr>
              </a:buClr>
              <a:buFont typeface="Arial" pitchFamily="34" charset="0"/>
              <a:buChar char="•"/>
            </a:pPr>
            <a:r>
              <a:rPr lang="en-US" sz="1600" dirty="0" smtClean="0">
                <a:latin typeface="Century Gothic" pitchFamily="34" charset="0"/>
              </a:rPr>
              <a:t>Supply of 125MM AFSPS Shells to the Indian Army</a:t>
            </a:r>
          </a:p>
          <a:p>
            <a:pPr marL="236538" lvl="1" indent="-236538">
              <a:buClr>
                <a:schemeClr val="accent4">
                  <a:lumMod val="75000"/>
                </a:schemeClr>
              </a:buClr>
              <a:buFont typeface="Arial" pitchFamily="34" charset="0"/>
              <a:buChar char="•"/>
            </a:pPr>
            <a:r>
              <a:rPr lang="en-US" sz="1600" dirty="0" smtClean="0">
                <a:latin typeface="Century Gothic" pitchFamily="34" charset="0"/>
              </a:rPr>
              <a:t>Supply of spares, </a:t>
            </a:r>
            <a:r>
              <a:rPr lang="en-US" sz="1600" dirty="0" err="1" smtClean="0">
                <a:latin typeface="Century Gothic" pitchFamily="34" charset="0"/>
              </a:rPr>
              <a:t>upgradation</a:t>
            </a:r>
            <a:r>
              <a:rPr lang="en-US" sz="1600" dirty="0" smtClean="0">
                <a:latin typeface="Century Gothic" pitchFamily="34" charset="0"/>
              </a:rPr>
              <a:t> and </a:t>
            </a:r>
            <a:r>
              <a:rPr lang="en-US" sz="1600" dirty="0" err="1" smtClean="0">
                <a:latin typeface="Century Gothic" pitchFamily="34" charset="0"/>
              </a:rPr>
              <a:t>modernisation</a:t>
            </a:r>
            <a:r>
              <a:rPr lang="en-US" sz="1600" dirty="0" smtClean="0">
                <a:latin typeface="Century Gothic" pitchFamily="34" charset="0"/>
              </a:rPr>
              <a:t> of the T-72 and T-90 tanks of the Indian Army</a:t>
            </a:r>
          </a:p>
          <a:p>
            <a:pPr marL="236538" lvl="1" indent="-236538">
              <a:buClr>
                <a:schemeClr val="accent4">
                  <a:lumMod val="75000"/>
                </a:schemeClr>
              </a:buClr>
              <a:buFont typeface="Arial" pitchFamily="34" charset="0"/>
              <a:buChar char="•"/>
            </a:pPr>
            <a:r>
              <a:rPr lang="en-US" sz="1600" dirty="0" smtClean="0">
                <a:latin typeface="Century Gothic" pitchFamily="34" charset="0"/>
              </a:rPr>
              <a:t>Supply of small arms to several countries</a:t>
            </a:r>
            <a:r>
              <a:rPr lang="en-US" sz="1600" dirty="0" smtClean="0">
                <a:latin typeface="Century Gothic" pitchFamily="34" charset="0"/>
              </a:rPr>
              <a:t> </a:t>
            </a:r>
            <a:endParaRPr lang="en-US" sz="1600" dirty="0" smtClean="0">
              <a:latin typeface="Century Gothic" pitchFamily="34" charset="0"/>
            </a:endParaRPr>
          </a:p>
          <a:p>
            <a:pPr marL="236538" lvl="1" indent="-236538">
              <a:buClr>
                <a:schemeClr val="accent4">
                  <a:lumMod val="75000"/>
                </a:schemeClr>
              </a:buClr>
              <a:buFont typeface="Arial" pitchFamily="34" charset="0"/>
              <a:buChar char="•"/>
            </a:pPr>
            <a:endParaRPr lang="en-US" sz="1600" dirty="0">
              <a:latin typeface="Century Gothic"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logixnas02\Izmocars2006\IZMO TRAK\PRESENTATIONS\2013\Si2-Asset-Purchase\box_01.jpg"/>
          <p:cNvPicPr>
            <a:picLocks noChangeAspect="1" noChangeArrowheads="1"/>
          </p:cNvPicPr>
          <p:nvPr/>
        </p:nvPicPr>
        <p:blipFill>
          <a:blip r:embed="rId2" cstate="print"/>
          <a:srcRect/>
          <a:stretch>
            <a:fillRect/>
          </a:stretch>
        </p:blipFill>
        <p:spPr bwMode="auto">
          <a:xfrm>
            <a:off x="410900" y="1335550"/>
            <a:ext cx="8433118" cy="5001198"/>
          </a:xfrm>
          <a:prstGeom prst="rect">
            <a:avLst/>
          </a:prstGeom>
          <a:noFill/>
        </p:spPr>
      </p:pic>
      <p:sp>
        <p:nvSpPr>
          <p:cNvPr id="2" name="Rectangle 27"/>
          <p:cNvSpPr txBox="1">
            <a:spLocks noChangeArrowheads="1"/>
          </p:cNvSpPr>
          <p:nvPr/>
        </p:nvSpPr>
        <p:spPr>
          <a:xfrm>
            <a:off x="304800" y="685800"/>
            <a:ext cx="4168775" cy="555625"/>
          </a:xfrm>
          <a:prstGeom prst="rect">
            <a:avLst/>
          </a:prstGeom>
        </p:spPr>
        <p:txBody>
          <a:bodyPr/>
          <a:lstStyle/>
          <a:p>
            <a:pPr fontAlgn="auto">
              <a:spcAft>
                <a:spcPts val="0"/>
              </a:spcAft>
              <a:defRPr/>
            </a:pPr>
            <a:r>
              <a:rPr lang="en-US" sz="2400" dirty="0" smtClean="0">
                <a:solidFill>
                  <a:schemeClr val="accent4">
                    <a:lumMod val="75000"/>
                  </a:schemeClr>
                </a:solidFill>
                <a:latin typeface="Century Gothic" pitchFamily="34" charset="0"/>
                <a:ea typeface="+mj-ea"/>
                <a:cs typeface="+mj-cs"/>
              </a:rPr>
              <a:t>BACKGROUND</a:t>
            </a:r>
            <a:endParaRPr lang="en-US" sz="2400" dirty="0">
              <a:solidFill>
                <a:schemeClr val="accent4">
                  <a:lumMod val="75000"/>
                </a:schemeClr>
              </a:solidFill>
              <a:latin typeface="Century Gothic" pitchFamily="34" charset="0"/>
              <a:ea typeface="+mj-ea"/>
              <a:cs typeface="+mj-cs"/>
            </a:endParaRPr>
          </a:p>
        </p:txBody>
      </p:sp>
      <p:pic>
        <p:nvPicPr>
          <p:cNvPr id="6" name="Picture 1"/>
          <p:cNvPicPr>
            <a:picLocks noChangeAspect="1" noChangeArrowheads="1"/>
          </p:cNvPicPr>
          <p:nvPr/>
        </p:nvPicPr>
        <p:blipFill>
          <a:blip r:embed="rId3"/>
          <a:srcRect l="19326" t="16666" r="73060" b="72917"/>
          <a:stretch>
            <a:fillRect/>
          </a:stretch>
        </p:blipFill>
        <p:spPr bwMode="auto">
          <a:xfrm>
            <a:off x="914400" y="1524000"/>
            <a:ext cx="990600" cy="762000"/>
          </a:xfrm>
          <a:prstGeom prst="rect">
            <a:avLst/>
          </a:prstGeom>
          <a:noFill/>
          <a:ln w="9525">
            <a:noFill/>
            <a:miter lim="800000"/>
            <a:headEnd/>
            <a:tailEnd/>
          </a:ln>
          <a:effectLst/>
        </p:spPr>
      </p:pic>
      <p:pic>
        <p:nvPicPr>
          <p:cNvPr id="10" name="Picture 2"/>
          <p:cNvPicPr>
            <a:picLocks noChangeAspect="1" noChangeArrowheads="1"/>
          </p:cNvPicPr>
          <p:nvPr/>
        </p:nvPicPr>
        <p:blipFill>
          <a:blip r:embed="rId4"/>
          <a:srcRect/>
          <a:stretch>
            <a:fillRect/>
          </a:stretch>
        </p:blipFill>
        <p:spPr bwMode="auto">
          <a:xfrm>
            <a:off x="3505200" y="2895600"/>
            <a:ext cx="1314450" cy="247650"/>
          </a:xfrm>
          <a:prstGeom prst="rect">
            <a:avLst/>
          </a:prstGeom>
          <a:noFill/>
          <a:ln w="9525">
            <a:noFill/>
            <a:miter lim="800000"/>
            <a:headEnd/>
            <a:tailEnd/>
          </a:ln>
          <a:effectLst/>
        </p:spPr>
      </p:pic>
      <p:pic>
        <p:nvPicPr>
          <p:cNvPr id="11" name="Picture 3"/>
          <p:cNvPicPr>
            <a:picLocks noChangeAspect="1" noChangeArrowheads="1"/>
          </p:cNvPicPr>
          <p:nvPr/>
        </p:nvPicPr>
        <p:blipFill>
          <a:blip r:embed="rId5"/>
          <a:srcRect l="8333" t="20000" r="12500" b="20000"/>
          <a:stretch>
            <a:fillRect/>
          </a:stretch>
        </p:blipFill>
        <p:spPr bwMode="auto">
          <a:xfrm>
            <a:off x="990600" y="2743200"/>
            <a:ext cx="1447800" cy="457200"/>
          </a:xfrm>
          <a:prstGeom prst="rect">
            <a:avLst/>
          </a:prstGeom>
          <a:noFill/>
          <a:ln w="9525">
            <a:noFill/>
            <a:miter lim="800000"/>
            <a:headEnd/>
            <a:tailEnd/>
          </a:ln>
          <a:effectLst/>
        </p:spPr>
      </p:pic>
      <p:pic>
        <p:nvPicPr>
          <p:cNvPr id="12" name="Picture 6"/>
          <p:cNvPicPr>
            <a:picLocks noChangeAspect="1" noChangeArrowheads="1"/>
          </p:cNvPicPr>
          <p:nvPr/>
        </p:nvPicPr>
        <p:blipFill>
          <a:blip r:embed="rId6"/>
          <a:srcRect t="23554" b="23554"/>
          <a:stretch>
            <a:fillRect/>
          </a:stretch>
        </p:blipFill>
        <p:spPr bwMode="auto">
          <a:xfrm>
            <a:off x="3352800" y="1524000"/>
            <a:ext cx="1728787" cy="457200"/>
          </a:xfrm>
          <a:prstGeom prst="rect">
            <a:avLst/>
          </a:prstGeom>
          <a:noFill/>
          <a:ln w="9525">
            <a:noFill/>
            <a:miter lim="800000"/>
            <a:headEnd/>
            <a:tailEnd/>
          </a:ln>
          <a:effectLst/>
        </p:spPr>
      </p:pic>
      <p:pic>
        <p:nvPicPr>
          <p:cNvPr id="13" name="Picture 7"/>
          <p:cNvPicPr>
            <a:picLocks noChangeAspect="1" noChangeArrowheads="1"/>
          </p:cNvPicPr>
          <p:nvPr/>
        </p:nvPicPr>
        <p:blipFill>
          <a:blip r:embed="rId7"/>
          <a:srcRect l="6667" t="23684" r="33333" b="18421"/>
          <a:stretch>
            <a:fillRect/>
          </a:stretch>
        </p:blipFill>
        <p:spPr bwMode="auto">
          <a:xfrm>
            <a:off x="6248400" y="3733800"/>
            <a:ext cx="997527" cy="609600"/>
          </a:xfrm>
          <a:prstGeom prst="rect">
            <a:avLst/>
          </a:prstGeom>
          <a:noFill/>
          <a:ln w="9525">
            <a:noFill/>
            <a:miter lim="800000"/>
            <a:headEnd/>
            <a:tailEnd/>
          </a:ln>
          <a:effectLst/>
        </p:spPr>
      </p:pic>
      <p:pic>
        <p:nvPicPr>
          <p:cNvPr id="14" name="Picture 10"/>
          <p:cNvPicPr>
            <a:picLocks noChangeAspect="1" noChangeArrowheads="1"/>
          </p:cNvPicPr>
          <p:nvPr/>
        </p:nvPicPr>
        <p:blipFill>
          <a:blip r:embed="rId8"/>
          <a:srcRect l="22840" t="18750" r="66033" b="75000"/>
          <a:stretch>
            <a:fillRect/>
          </a:stretch>
        </p:blipFill>
        <p:spPr bwMode="auto">
          <a:xfrm>
            <a:off x="5867400" y="2743200"/>
            <a:ext cx="1447800" cy="457200"/>
          </a:xfrm>
          <a:prstGeom prst="rect">
            <a:avLst/>
          </a:prstGeom>
          <a:noFill/>
          <a:ln w="9525">
            <a:noFill/>
            <a:miter lim="800000"/>
            <a:headEnd/>
            <a:tailEnd/>
          </a:ln>
          <a:effectLst/>
        </p:spPr>
      </p:pic>
      <p:pic>
        <p:nvPicPr>
          <p:cNvPr id="15" name="Picture 12"/>
          <p:cNvPicPr>
            <a:picLocks noChangeAspect="1" noChangeArrowheads="1"/>
          </p:cNvPicPr>
          <p:nvPr/>
        </p:nvPicPr>
        <p:blipFill>
          <a:blip r:embed="rId9"/>
          <a:srcRect/>
          <a:stretch>
            <a:fillRect/>
          </a:stretch>
        </p:blipFill>
        <p:spPr bwMode="auto">
          <a:xfrm>
            <a:off x="3810000" y="4648200"/>
            <a:ext cx="1419225" cy="804863"/>
          </a:xfrm>
          <a:prstGeom prst="rect">
            <a:avLst/>
          </a:prstGeom>
          <a:noFill/>
          <a:ln w="9525">
            <a:noFill/>
            <a:miter lim="800000"/>
            <a:headEnd/>
            <a:tailEnd/>
          </a:ln>
          <a:effectLst/>
        </p:spPr>
      </p:pic>
      <p:pic>
        <p:nvPicPr>
          <p:cNvPr id="16" name="Picture 13"/>
          <p:cNvPicPr>
            <a:picLocks noChangeAspect="1" noChangeArrowheads="1"/>
          </p:cNvPicPr>
          <p:nvPr/>
        </p:nvPicPr>
        <p:blipFill>
          <a:blip r:embed="rId10"/>
          <a:srcRect t="19925" b="19925"/>
          <a:stretch>
            <a:fillRect/>
          </a:stretch>
        </p:blipFill>
        <p:spPr bwMode="auto">
          <a:xfrm>
            <a:off x="6705600" y="4953000"/>
            <a:ext cx="1047750" cy="369651"/>
          </a:xfrm>
          <a:prstGeom prst="rect">
            <a:avLst/>
          </a:prstGeom>
          <a:noFill/>
          <a:ln w="9525">
            <a:noFill/>
            <a:miter lim="800000"/>
            <a:headEnd/>
            <a:tailEnd/>
          </a:ln>
          <a:effectLst/>
        </p:spPr>
      </p:pic>
      <p:pic>
        <p:nvPicPr>
          <p:cNvPr id="17" name="Picture 14"/>
          <p:cNvPicPr>
            <a:picLocks noChangeAspect="1" noChangeArrowheads="1"/>
          </p:cNvPicPr>
          <p:nvPr/>
        </p:nvPicPr>
        <p:blipFill>
          <a:blip r:embed="rId11"/>
          <a:srcRect t="16387" b="23109"/>
          <a:stretch>
            <a:fillRect/>
          </a:stretch>
        </p:blipFill>
        <p:spPr bwMode="auto">
          <a:xfrm>
            <a:off x="914400" y="4953000"/>
            <a:ext cx="1524000" cy="428625"/>
          </a:xfrm>
          <a:prstGeom prst="rect">
            <a:avLst/>
          </a:prstGeom>
          <a:noFill/>
          <a:ln w="9525">
            <a:noFill/>
            <a:miter lim="800000"/>
            <a:headEnd/>
            <a:tailEnd/>
          </a:ln>
          <a:effectLst/>
        </p:spPr>
      </p:pic>
      <p:pic>
        <p:nvPicPr>
          <p:cNvPr id="18" name="Picture 15"/>
          <p:cNvPicPr>
            <a:picLocks noChangeAspect="1" noChangeArrowheads="1"/>
          </p:cNvPicPr>
          <p:nvPr/>
        </p:nvPicPr>
        <p:blipFill>
          <a:blip r:embed="rId12"/>
          <a:srcRect r="79744" b="18000"/>
          <a:stretch>
            <a:fillRect/>
          </a:stretch>
        </p:blipFill>
        <p:spPr bwMode="auto">
          <a:xfrm>
            <a:off x="6553200" y="1524000"/>
            <a:ext cx="1309184" cy="509587"/>
          </a:xfrm>
          <a:prstGeom prst="rect">
            <a:avLst/>
          </a:prstGeom>
          <a:noFill/>
          <a:ln w="9525">
            <a:noFill/>
            <a:miter lim="800000"/>
            <a:headEnd/>
            <a:tailEnd/>
          </a:ln>
          <a:effectLst/>
        </p:spPr>
      </p:pic>
      <p:pic>
        <p:nvPicPr>
          <p:cNvPr id="19" name="Picture 16"/>
          <p:cNvPicPr>
            <a:picLocks noChangeAspect="1" noChangeArrowheads="1"/>
          </p:cNvPicPr>
          <p:nvPr/>
        </p:nvPicPr>
        <p:blipFill>
          <a:blip r:embed="rId13"/>
          <a:srcRect r="75263"/>
          <a:stretch>
            <a:fillRect/>
          </a:stretch>
        </p:blipFill>
        <p:spPr bwMode="auto">
          <a:xfrm>
            <a:off x="914400" y="3810000"/>
            <a:ext cx="1253490" cy="533400"/>
          </a:xfrm>
          <a:prstGeom prst="rect">
            <a:avLst/>
          </a:prstGeom>
          <a:noFill/>
          <a:ln w="9525">
            <a:noFill/>
            <a:miter lim="800000"/>
            <a:headEnd/>
            <a:tailEnd/>
          </a:ln>
          <a:effectLst/>
        </p:spPr>
      </p:pic>
      <p:pic>
        <p:nvPicPr>
          <p:cNvPr id="20" name="Picture 19"/>
          <p:cNvPicPr>
            <a:picLocks noChangeAspect="1"/>
          </p:cNvPicPr>
          <p:nvPr/>
        </p:nvPicPr>
        <p:blipFill>
          <a:blip r:embed="rId14"/>
          <a:stretch>
            <a:fillRect/>
          </a:stretch>
        </p:blipFill>
        <p:spPr>
          <a:xfrm>
            <a:off x="3733800" y="3352800"/>
            <a:ext cx="863600" cy="863600"/>
          </a:xfrm>
          <a:prstGeom prst="rect">
            <a:avLst/>
          </a:prstGeom>
        </p:spPr>
      </p:pic>
    </p:spTree>
    <p:extLst>
      <p:ext uri="{BB962C8B-B14F-4D97-AF65-F5344CB8AC3E}">
        <p14:creationId xmlns:p14="http://schemas.microsoft.com/office/powerpoint/2010/main" val="12207319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logixnas02\Izmocars2006\IZMO TRAK\PRESENTATIONS\2013\Si2-Asset-Purchase\box_01.jpg"/>
          <p:cNvPicPr>
            <a:picLocks noChangeAspect="1" noChangeArrowheads="1"/>
          </p:cNvPicPr>
          <p:nvPr/>
        </p:nvPicPr>
        <p:blipFill>
          <a:blip r:embed="rId2" cstate="print"/>
          <a:srcRect/>
          <a:stretch>
            <a:fillRect/>
          </a:stretch>
        </p:blipFill>
        <p:spPr bwMode="auto">
          <a:xfrm>
            <a:off x="86218" y="1143000"/>
            <a:ext cx="8757800" cy="5193748"/>
          </a:xfrm>
          <a:prstGeom prst="rect">
            <a:avLst/>
          </a:prstGeom>
          <a:noFill/>
        </p:spPr>
      </p:pic>
      <p:sp>
        <p:nvSpPr>
          <p:cNvPr id="2" name="Rectangle 27"/>
          <p:cNvSpPr txBox="1">
            <a:spLocks noChangeArrowheads="1"/>
          </p:cNvSpPr>
          <p:nvPr/>
        </p:nvSpPr>
        <p:spPr>
          <a:xfrm>
            <a:off x="304800" y="685800"/>
            <a:ext cx="8153400" cy="555625"/>
          </a:xfrm>
          <a:prstGeom prst="rect">
            <a:avLst/>
          </a:prstGeom>
        </p:spPr>
        <p:txBody>
          <a:bodyPr/>
          <a:lstStyle/>
          <a:p>
            <a:pPr fontAlgn="auto">
              <a:spcAft>
                <a:spcPts val="0"/>
              </a:spcAft>
              <a:defRPr/>
            </a:pPr>
            <a:r>
              <a:rPr lang="en-US" sz="2400" dirty="0">
                <a:solidFill>
                  <a:schemeClr val="accent4">
                    <a:lumMod val="75000"/>
                  </a:schemeClr>
                </a:solidFill>
                <a:latin typeface="Century Gothic" pitchFamily="34" charset="0"/>
                <a:ea typeface="+mj-ea"/>
                <a:cs typeface="+mj-cs"/>
              </a:rPr>
              <a:t>PRODUCTS OFFERED</a:t>
            </a:r>
          </a:p>
        </p:txBody>
      </p:sp>
      <p:sp>
        <p:nvSpPr>
          <p:cNvPr id="20" name="TextBox 19"/>
          <p:cNvSpPr txBox="1"/>
          <p:nvPr/>
        </p:nvSpPr>
        <p:spPr>
          <a:xfrm>
            <a:off x="381000" y="1371601"/>
            <a:ext cx="8153400" cy="1754327"/>
          </a:xfrm>
          <a:prstGeom prst="rect">
            <a:avLst/>
          </a:prstGeom>
          <a:noFill/>
        </p:spPr>
        <p:txBody>
          <a:bodyPr wrap="square" rtlCol="0">
            <a:spAutoFit/>
          </a:bodyPr>
          <a:lstStyle/>
          <a:p>
            <a:r>
              <a:rPr lang="en-US" dirty="0" smtClean="0">
                <a:latin typeface="Century Gothic" pitchFamily="34" charset="0"/>
              </a:rPr>
              <a:t>We work with various partners in Israel, Ukraine, Bulgaria, Russia and Belarus including State owned companies such as BSVT, Belarus, for sourcing of military parts and complete equipment. Our partners have been in this business for more than 25 years. </a:t>
            </a:r>
          </a:p>
          <a:p>
            <a:endParaRPr lang="en-US" dirty="0" smtClean="0">
              <a:latin typeface="Century Gothic" pitchFamily="34" charset="0"/>
            </a:endParaRPr>
          </a:p>
          <a:p>
            <a:r>
              <a:rPr lang="en-US" b="1" dirty="0" smtClean="0">
                <a:solidFill>
                  <a:schemeClr val="accent4">
                    <a:lumMod val="75000"/>
                  </a:schemeClr>
                </a:solidFill>
                <a:latin typeface="Century Gothic" pitchFamily="34" charset="0"/>
              </a:rPr>
              <a:t>Product Range Offered :</a:t>
            </a:r>
          </a:p>
        </p:txBody>
      </p:sp>
      <p:sp>
        <p:nvSpPr>
          <p:cNvPr id="21" name="TextBox 20"/>
          <p:cNvSpPr txBox="1"/>
          <p:nvPr/>
        </p:nvSpPr>
        <p:spPr>
          <a:xfrm>
            <a:off x="381000" y="3276600"/>
            <a:ext cx="4191000" cy="3754875"/>
          </a:xfrm>
          <a:prstGeom prst="rect">
            <a:avLst/>
          </a:prstGeom>
          <a:noFill/>
        </p:spPr>
        <p:txBody>
          <a:bodyPr wrap="square" rtlCol="0">
            <a:spAutoFit/>
          </a:bodyPr>
          <a:lstStyle/>
          <a:p>
            <a:r>
              <a:rPr lang="en-US" b="1" dirty="0" smtClean="0">
                <a:solidFill>
                  <a:schemeClr val="accent4">
                    <a:lumMod val="75000"/>
                  </a:schemeClr>
                </a:solidFill>
                <a:latin typeface="Century Gothic" pitchFamily="34" charset="0"/>
              </a:rPr>
              <a:t>Helicopters </a:t>
            </a:r>
          </a:p>
          <a:p>
            <a:r>
              <a:rPr lang="en-US" dirty="0" smtClean="0">
                <a:latin typeface="Century Gothic" pitchFamily="34" charset="0"/>
              </a:rPr>
              <a:t>MI-8, MI-17, MI-24, Mi-26 all modifications and payloads</a:t>
            </a:r>
          </a:p>
          <a:p>
            <a:endParaRPr lang="en-US" b="1" dirty="0" smtClean="0">
              <a:solidFill>
                <a:schemeClr val="accent4">
                  <a:lumMod val="75000"/>
                </a:schemeClr>
              </a:solidFill>
              <a:latin typeface="Century Gothic" pitchFamily="34" charset="0"/>
            </a:endParaRPr>
          </a:p>
          <a:p>
            <a:r>
              <a:rPr lang="en-US" b="1" dirty="0" err="1" smtClean="0">
                <a:solidFill>
                  <a:schemeClr val="accent4">
                    <a:lumMod val="75000"/>
                  </a:schemeClr>
                </a:solidFill>
                <a:latin typeface="Century Gothic" pitchFamily="34" charset="0"/>
              </a:rPr>
              <a:t>Aeroplanes</a:t>
            </a:r>
            <a:endParaRPr lang="en-US" b="1" dirty="0">
              <a:solidFill>
                <a:schemeClr val="accent4">
                  <a:lumMod val="75000"/>
                </a:schemeClr>
              </a:solidFill>
              <a:latin typeface="Century Gothic" pitchFamily="34" charset="0"/>
            </a:endParaRPr>
          </a:p>
          <a:p>
            <a:r>
              <a:rPr lang="en-US" dirty="0" smtClean="0">
                <a:latin typeface="Century Gothic" pitchFamily="34" charset="0"/>
              </a:rPr>
              <a:t>AN-32, AN-74 etc.</a:t>
            </a:r>
          </a:p>
          <a:p>
            <a:r>
              <a:rPr lang="en-US" b="1" dirty="0">
                <a:solidFill>
                  <a:schemeClr val="accent4">
                    <a:lumMod val="75000"/>
                  </a:schemeClr>
                </a:solidFill>
                <a:latin typeface="Century Gothic" pitchFamily="34" charset="0"/>
              </a:rPr>
              <a:t/>
            </a:r>
            <a:br>
              <a:rPr lang="en-US" b="1" dirty="0">
                <a:solidFill>
                  <a:schemeClr val="accent4">
                    <a:lumMod val="75000"/>
                  </a:schemeClr>
                </a:solidFill>
                <a:latin typeface="Century Gothic" pitchFamily="34" charset="0"/>
              </a:rPr>
            </a:br>
            <a:r>
              <a:rPr lang="en-US" b="1" dirty="0" smtClean="0">
                <a:solidFill>
                  <a:schemeClr val="accent4">
                    <a:lumMod val="75000"/>
                  </a:schemeClr>
                </a:solidFill>
                <a:latin typeface="Century Gothic" pitchFamily="34" charset="0"/>
              </a:rPr>
              <a:t>Infantry </a:t>
            </a:r>
            <a:r>
              <a:rPr lang="en-US" b="1" dirty="0">
                <a:solidFill>
                  <a:schemeClr val="accent4">
                    <a:lumMod val="75000"/>
                  </a:schemeClr>
                </a:solidFill>
                <a:latin typeface="Century Gothic" pitchFamily="34" charset="0"/>
              </a:rPr>
              <a:t>weapon</a:t>
            </a:r>
            <a:r>
              <a:rPr lang="en-US" dirty="0" smtClean="0">
                <a:latin typeface="Century Gothic" pitchFamily="34" charset="0"/>
              </a:rPr>
              <a:t>s: All models of AK 7.62×39, 7.62×54, 5.45 and other </a:t>
            </a:r>
            <a:r>
              <a:rPr lang="en-US" dirty="0" err="1" smtClean="0">
                <a:latin typeface="Century Gothic" pitchFamily="34" charset="0"/>
              </a:rPr>
              <a:t>calibres</a:t>
            </a:r>
            <a:r>
              <a:rPr lang="en-US" dirty="0" smtClean="0">
                <a:latin typeface="Century Gothic" pitchFamily="34" charset="0"/>
              </a:rPr>
              <a:t>, new production and in storage.</a:t>
            </a:r>
          </a:p>
          <a:p>
            <a:endParaRPr lang="en-US" sz="400" dirty="0" smtClean="0">
              <a:latin typeface="Century Gothic" pitchFamily="34" charset="0"/>
            </a:endParaRPr>
          </a:p>
          <a:p>
            <a:r>
              <a:rPr lang="en-US" dirty="0" smtClean="0">
                <a:latin typeface="Century Gothic" pitchFamily="34" charset="0"/>
              </a:rPr>
              <a:t>.</a:t>
            </a:r>
          </a:p>
          <a:p>
            <a:endParaRPr lang="en-US" dirty="0" smtClean="0">
              <a:latin typeface="Century Gothic" pitchFamily="34" charset="0"/>
            </a:endParaRPr>
          </a:p>
        </p:txBody>
      </p:sp>
      <p:sp>
        <p:nvSpPr>
          <p:cNvPr id="22" name="TextBox 21"/>
          <p:cNvSpPr txBox="1"/>
          <p:nvPr/>
        </p:nvSpPr>
        <p:spPr>
          <a:xfrm>
            <a:off x="4800600" y="2590800"/>
            <a:ext cx="3625775" cy="3877985"/>
          </a:xfrm>
          <a:prstGeom prst="rect">
            <a:avLst/>
          </a:prstGeom>
          <a:noFill/>
        </p:spPr>
        <p:txBody>
          <a:bodyPr wrap="square" rtlCol="0">
            <a:spAutoFit/>
          </a:bodyPr>
          <a:lstStyle/>
          <a:p>
            <a:r>
              <a:rPr lang="en-US" b="1" dirty="0">
                <a:solidFill>
                  <a:schemeClr val="accent4">
                    <a:lumMod val="75000"/>
                  </a:schemeClr>
                </a:solidFill>
                <a:latin typeface="Century Gothic" pitchFamily="34" charset="0"/>
              </a:rPr>
              <a:t>Heavy Machine Guns: </a:t>
            </a:r>
          </a:p>
          <a:p>
            <a:r>
              <a:rPr lang="en-US" dirty="0">
                <a:latin typeface="Century Gothic" pitchFamily="34" charset="0"/>
              </a:rPr>
              <a:t>12.7 mm DSHK, NSVT</a:t>
            </a:r>
            <a:endParaRPr lang="en-US" b="1" dirty="0" smtClean="0">
              <a:solidFill>
                <a:schemeClr val="accent4">
                  <a:lumMod val="75000"/>
                </a:schemeClr>
              </a:solidFill>
              <a:latin typeface="Century Gothic" pitchFamily="34" charset="0"/>
            </a:endParaRPr>
          </a:p>
          <a:p>
            <a:r>
              <a:rPr lang="en-US" b="1" dirty="0" smtClean="0">
                <a:solidFill>
                  <a:schemeClr val="accent4">
                    <a:lumMod val="75000"/>
                  </a:schemeClr>
                </a:solidFill>
                <a:latin typeface="Century Gothic" pitchFamily="34" charset="0"/>
              </a:rPr>
              <a:t>Ammunition </a:t>
            </a:r>
          </a:p>
          <a:p>
            <a:r>
              <a:rPr lang="en-US" dirty="0" smtClean="0">
                <a:latin typeface="Century Gothic" pitchFamily="34" charset="0"/>
              </a:rPr>
              <a:t>7,62x39, 7,62x51, 7,62x54, 5,45x39, 9x18 and 9x19</a:t>
            </a:r>
          </a:p>
          <a:p>
            <a:r>
              <a:rPr lang="en-US" b="1" dirty="0" err="1">
                <a:solidFill>
                  <a:schemeClr val="accent4">
                    <a:lumMod val="75000"/>
                  </a:schemeClr>
                </a:solidFill>
                <a:latin typeface="Century Gothic" pitchFamily="34" charset="0"/>
              </a:rPr>
              <a:t>Thermobaric</a:t>
            </a:r>
            <a:r>
              <a:rPr lang="en-US" b="1" dirty="0">
                <a:solidFill>
                  <a:schemeClr val="accent4">
                    <a:lumMod val="75000"/>
                  </a:schemeClr>
                </a:solidFill>
                <a:latin typeface="Century Gothic" pitchFamily="34" charset="0"/>
              </a:rPr>
              <a:t> Ammunition, Rockets and Bombs </a:t>
            </a:r>
          </a:p>
          <a:p>
            <a:endParaRPr lang="en-US" sz="400" b="1" dirty="0" smtClean="0">
              <a:latin typeface="Century Gothic" pitchFamily="34" charset="0"/>
            </a:endParaRPr>
          </a:p>
          <a:p>
            <a:r>
              <a:rPr lang="en-US" b="1" dirty="0" smtClean="0">
                <a:solidFill>
                  <a:schemeClr val="accent4">
                    <a:lumMod val="75000"/>
                  </a:schemeClr>
                </a:solidFill>
                <a:latin typeface="Century Gothic" pitchFamily="34" charset="0"/>
              </a:rPr>
              <a:t>Grenade Launchers: </a:t>
            </a:r>
          </a:p>
          <a:p>
            <a:r>
              <a:rPr lang="en-US" dirty="0" smtClean="0">
                <a:latin typeface="Century Gothic" pitchFamily="34" charset="0"/>
              </a:rPr>
              <a:t>RPG-7, SPG-9, MUHA and all other grenade launchers</a:t>
            </a:r>
          </a:p>
          <a:p>
            <a:endParaRPr lang="en-US" sz="400" b="1" dirty="0" smtClean="0">
              <a:latin typeface="Century Gothic" pitchFamily="34" charset="0"/>
            </a:endParaRPr>
          </a:p>
          <a:p>
            <a:r>
              <a:rPr lang="en-US" b="1" dirty="0" smtClean="0">
                <a:solidFill>
                  <a:schemeClr val="accent4">
                    <a:lumMod val="75000"/>
                  </a:schemeClr>
                </a:solidFill>
                <a:latin typeface="Century Gothic" pitchFamily="34" charset="0"/>
              </a:rPr>
              <a:t>Jammers – all types</a:t>
            </a:r>
          </a:p>
          <a:p>
            <a:endParaRPr lang="en-US" sz="400" b="1" dirty="0" smtClean="0">
              <a:solidFill>
                <a:schemeClr val="accent4">
                  <a:lumMod val="75000"/>
                </a:schemeClr>
              </a:solidFill>
              <a:latin typeface="Century Gothic" pitchFamily="34" charset="0"/>
            </a:endParaRPr>
          </a:p>
          <a:p>
            <a:r>
              <a:rPr lang="en-US" b="1" dirty="0" smtClean="0">
                <a:solidFill>
                  <a:schemeClr val="accent4">
                    <a:lumMod val="75000"/>
                  </a:schemeClr>
                </a:solidFill>
                <a:latin typeface="Century Gothic" pitchFamily="34" charset="0"/>
              </a:rPr>
              <a:t>Body Armor</a:t>
            </a:r>
          </a:p>
          <a:p>
            <a:endParaRPr lang="en-US" dirty="0" smtClean="0">
              <a:latin typeface="Century Gothic"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logixnas02\Izmocars2006\IZMO TRAK\PRESENTATIONS\2013\Si2-Asset-Purchase\box_01.jpg"/>
          <p:cNvPicPr>
            <a:picLocks noChangeAspect="1" noChangeArrowheads="1"/>
          </p:cNvPicPr>
          <p:nvPr/>
        </p:nvPicPr>
        <p:blipFill>
          <a:blip r:embed="rId2" cstate="print"/>
          <a:srcRect/>
          <a:stretch>
            <a:fillRect/>
          </a:stretch>
        </p:blipFill>
        <p:spPr bwMode="auto">
          <a:xfrm>
            <a:off x="410900" y="1335550"/>
            <a:ext cx="8433118" cy="5001198"/>
          </a:xfrm>
          <a:prstGeom prst="rect">
            <a:avLst/>
          </a:prstGeom>
          <a:noFill/>
        </p:spPr>
      </p:pic>
      <p:sp>
        <p:nvSpPr>
          <p:cNvPr id="2" name="Rectangle 27"/>
          <p:cNvSpPr txBox="1">
            <a:spLocks noChangeArrowheads="1"/>
          </p:cNvSpPr>
          <p:nvPr/>
        </p:nvSpPr>
        <p:spPr>
          <a:xfrm>
            <a:off x="304800" y="685800"/>
            <a:ext cx="8153400" cy="555625"/>
          </a:xfrm>
          <a:prstGeom prst="rect">
            <a:avLst/>
          </a:prstGeom>
        </p:spPr>
        <p:txBody>
          <a:bodyPr/>
          <a:lstStyle/>
          <a:p>
            <a:pPr fontAlgn="auto">
              <a:spcAft>
                <a:spcPts val="0"/>
              </a:spcAft>
              <a:defRPr/>
            </a:pPr>
            <a:r>
              <a:rPr lang="en-US" sz="2400" dirty="0" smtClean="0">
                <a:solidFill>
                  <a:schemeClr val="accent4">
                    <a:lumMod val="75000"/>
                  </a:schemeClr>
                </a:solidFill>
                <a:latin typeface="Century Gothic" pitchFamily="34" charset="0"/>
                <a:ea typeface="+mj-ea"/>
                <a:cs typeface="+mj-cs"/>
              </a:rPr>
              <a:t>HELICOPTERS</a:t>
            </a:r>
            <a:endParaRPr lang="en-US" sz="2400" dirty="0">
              <a:solidFill>
                <a:schemeClr val="accent4">
                  <a:lumMod val="75000"/>
                </a:schemeClr>
              </a:solidFill>
              <a:latin typeface="Century Gothic" pitchFamily="34" charset="0"/>
              <a:ea typeface="+mj-ea"/>
              <a:cs typeface="+mj-cs"/>
            </a:endParaRPr>
          </a:p>
        </p:txBody>
      </p:sp>
      <p:sp>
        <p:nvSpPr>
          <p:cNvPr id="20" name="TextBox 19"/>
          <p:cNvSpPr txBox="1"/>
          <p:nvPr/>
        </p:nvSpPr>
        <p:spPr>
          <a:xfrm>
            <a:off x="815050" y="1584044"/>
            <a:ext cx="3680750" cy="4493538"/>
          </a:xfrm>
          <a:prstGeom prst="rect">
            <a:avLst/>
          </a:prstGeom>
          <a:noFill/>
        </p:spPr>
        <p:txBody>
          <a:bodyPr wrap="square" rtlCol="0">
            <a:spAutoFit/>
          </a:bodyPr>
          <a:lstStyle/>
          <a:p>
            <a:r>
              <a:rPr lang="en-US" sz="2400" b="1" dirty="0" smtClean="0">
                <a:solidFill>
                  <a:schemeClr val="accent4">
                    <a:lumMod val="75000"/>
                  </a:schemeClr>
                </a:solidFill>
                <a:latin typeface="Century Gothic" pitchFamily="34" charset="0"/>
              </a:rPr>
              <a:t>MI-8, MI-17, MI-171E, MI-24, Mi-26</a:t>
            </a:r>
          </a:p>
          <a:p>
            <a:endParaRPr lang="en-US" sz="400" b="1" dirty="0" smtClean="0">
              <a:solidFill>
                <a:schemeClr val="accent4">
                  <a:lumMod val="75000"/>
                </a:schemeClr>
              </a:solidFill>
              <a:latin typeface="Century Gothic" pitchFamily="34" charset="0"/>
            </a:endParaRPr>
          </a:p>
          <a:p>
            <a:pPr marL="173038" indent="-173038">
              <a:buClr>
                <a:schemeClr val="accent4">
                  <a:lumMod val="75000"/>
                </a:schemeClr>
              </a:buClr>
              <a:buFont typeface="Arial" pitchFamily="34" charset="0"/>
              <a:buChar char="•"/>
            </a:pPr>
            <a:r>
              <a:rPr lang="en-US" dirty="0" smtClean="0">
                <a:latin typeface="Century Gothic" pitchFamily="34" charset="0"/>
              </a:rPr>
              <a:t>Old (refurbished) as well as new</a:t>
            </a:r>
          </a:p>
          <a:p>
            <a:pPr marL="173038" indent="-173038">
              <a:buClr>
                <a:schemeClr val="accent4">
                  <a:lumMod val="75000"/>
                </a:schemeClr>
              </a:buClr>
              <a:buFont typeface="Arial" pitchFamily="34" charset="0"/>
              <a:buChar char="•"/>
            </a:pPr>
            <a:r>
              <a:rPr lang="en-US" dirty="0" smtClean="0">
                <a:latin typeface="Century Gothic" pitchFamily="34" charset="0"/>
              </a:rPr>
              <a:t>Civilian and military versions available</a:t>
            </a:r>
          </a:p>
          <a:p>
            <a:pPr marL="173038" indent="-173038">
              <a:buClr>
                <a:schemeClr val="accent4">
                  <a:lumMod val="75000"/>
                </a:schemeClr>
              </a:buClr>
              <a:buFont typeface="Arial" pitchFamily="34" charset="0"/>
              <a:buChar char="•"/>
            </a:pPr>
            <a:r>
              <a:rPr lang="en-US" dirty="0" smtClean="0">
                <a:latin typeface="Century Gothic" pitchFamily="34" charset="0"/>
              </a:rPr>
              <a:t>Armored versions available</a:t>
            </a:r>
          </a:p>
          <a:p>
            <a:pPr marL="173038" indent="-173038">
              <a:buClr>
                <a:schemeClr val="accent4">
                  <a:lumMod val="75000"/>
                </a:schemeClr>
              </a:buClr>
              <a:buFont typeface="Arial" pitchFamily="34" charset="0"/>
              <a:buChar char="•"/>
            </a:pPr>
            <a:r>
              <a:rPr lang="en-US" dirty="0" smtClean="0">
                <a:latin typeface="Century Gothic" pitchFamily="34" charset="0"/>
              </a:rPr>
              <a:t>Payload available :</a:t>
            </a:r>
          </a:p>
          <a:p>
            <a:pPr marL="173038" indent="-173038">
              <a:buClr>
                <a:schemeClr val="accent4">
                  <a:lumMod val="75000"/>
                </a:schemeClr>
              </a:buClr>
              <a:buFont typeface="Arial" pitchFamily="34" charset="0"/>
              <a:buChar char="•"/>
            </a:pPr>
            <a:r>
              <a:rPr lang="en-US" dirty="0" smtClean="0">
                <a:latin typeface="Century Gothic" pitchFamily="34" charset="0"/>
              </a:rPr>
              <a:t>S-5 and S-8 Rockets</a:t>
            </a:r>
          </a:p>
          <a:p>
            <a:pPr marL="173038" indent="-173038">
              <a:buClr>
                <a:schemeClr val="accent4">
                  <a:lumMod val="75000"/>
                </a:schemeClr>
              </a:buClr>
              <a:buFont typeface="Arial" pitchFamily="34" charset="0"/>
              <a:buChar char="•"/>
            </a:pPr>
            <a:r>
              <a:rPr lang="en-US" dirty="0" smtClean="0">
                <a:latin typeface="Century Gothic" pitchFamily="34" charset="0"/>
              </a:rPr>
              <a:t>12,7 mm Gatling gun </a:t>
            </a:r>
          </a:p>
          <a:p>
            <a:pPr marL="173038" indent="-173038">
              <a:buClr>
                <a:schemeClr val="accent4">
                  <a:lumMod val="75000"/>
                </a:schemeClr>
              </a:buClr>
              <a:buFont typeface="Arial" pitchFamily="34" charset="0"/>
              <a:buChar char="•"/>
            </a:pPr>
            <a:r>
              <a:rPr lang="en-US" dirty="0" smtClean="0">
                <a:latin typeface="Century Gothic" pitchFamily="34" charset="0"/>
              </a:rPr>
              <a:t>7,62 mm Gatling gun </a:t>
            </a:r>
          </a:p>
          <a:p>
            <a:pPr marL="173038" indent="-173038">
              <a:buClr>
                <a:schemeClr val="accent4">
                  <a:lumMod val="75000"/>
                </a:schemeClr>
              </a:buClr>
              <a:buFont typeface="Arial" pitchFamily="34" charset="0"/>
              <a:buChar char="•"/>
            </a:pPr>
            <a:r>
              <a:rPr lang="en-US" dirty="0" smtClean="0">
                <a:latin typeface="Century Gothic" pitchFamily="34" charset="0"/>
              </a:rPr>
              <a:t>Gun </a:t>
            </a:r>
            <a:r>
              <a:rPr lang="en-US" dirty="0" err="1" smtClean="0">
                <a:latin typeface="Century Gothic" pitchFamily="34" charset="0"/>
              </a:rPr>
              <a:t>GSh</a:t>
            </a:r>
            <a:r>
              <a:rPr lang="en-US" dirty="0" smtClean="0">
                <a:latin typeface="Century Gothic" pitchFamily="34" charset="0"/>
              </a:rPr>
              <a:t> - L 23 mm </a:t>
            </a:r>
          </a:p>
          <a:p>
            <a:pPr marL="173038" indent="-173038">
              <a:buClr>
                <a:schemeClr val="accent4">
                  <a:lumMod val="75000"/>
                </a:schemeClr>
              </a:buClr>
              <a:buFont typeface="Arial" pitchFamily="34" charset="0"/>
              <a:buChar char="•"/>
            </a:pPr>
            <a:r>
              <a:rPr lang="en-US" dirty="0" smtClean="0">
                <a:latin typeface="Century Gothic" pitchFamily="34" charset="0"/>
              </a:rPr>
              <a:t>Grenade launcher 30 mm </a:t>
            </a:r>
          </a:p>
          <a:p>
            <a:pPr marL="173038" indent="-173038">
              <a:buClr>
                <a:schemeClr val="accent4">
                  <a:lumMod val="75000"/>
                </a:schemeClr>
              </a:buClr>
              <a:buFont typeface="Arial" pitchFamily="34" charset="0"/>
              <a:buChar char="•"/>
            </a:pPr>
            <a:r>
              <a:rPr lang="en-US" dirty="0" smtClean="0">
                <a:latin typeface="Century Gothic" pitchFamily="34" charset="0"/>
              </a:rPr>
              <a:t>Rocket pod for rockets 57 mm </a:t>
            </a:r>
          </a:p>
          <a:p>
            <a:pPr marL="173038" indent="-173038">
              <a:buClr>
                <a:schemeClr val="accent4">
                  <a:lumMod val="75000"/>
                </a:schemeClr>
              </a:buClr>
              <a:buFont typeface="Arial" pitchFamily="34" charset="0"/>
              <a:buChar char="•"/>
            </a:pPr>
            <a:r>
              <a:rPr lang="en-US" dirty="0" smtClean="0">
                <a:latin typeface="Century Gothic" pitchFamily="34" charset="0"/>
              </a:rPr>
              <a:t>Rocket pod for rockets 80 mm </a:t>
            </a:r>
          </a:p>
        </p:txBody>
      </p:sp>
      <p:sp>
        <p:nvSpPr>
          <p:cNvPr id="6" name="TextBox 5"/>
          <p:cNvSpPr txBox="1"/>
          <p:nvPr/>
        </p:nvSpPr>
        <p:spPr>
          <a:xfrm>
            <a:off x="4419600" y="2028152"/>
            <a:ext cx="3886200" cy="2585323"/>
          </a:xfrm>
          <a:prstGeom prst="rect">
            <a:avLst/>
          </a:prstGeom>
          <a:noFill/>
        </p:spPr>
        <p:txBody>
          <a:bodyPr wrap="square" rtlCol="0">
            <a:spAutoFit/>
          </a:bodyPr>
          <a:lstStyle/>
          <a:p>
            <a:pPr marL="173038" indent="-173038">
              <a:buClr>
                <a:schemeClr val="accent4">
                  <a:lumMod val="75000"/>
                </a:schemeClr>
              </a:buClr>
              <a:buFont typeface="Arial" pitchFamily="34" charset="0"/>
              <a:buChar char="•"/>
            </a:pPr>
            <a:r>
              <a:rPr lang="en-US" dirty="0" smtClean="0">
                <a:latin typeface="Century Gothic" pitchFamily="34" charset="0"/>
              </a:rPr>
              <a:t>Anti-tank guided supersonic missile 130 mm </a:t>
            </a:r>
          </a:p>
          <a:p>
            <a:pPr marL="173038" indent="-173038">
              <a:buClr>
                <a:schemeClr val="accent4">
                  <a:lumMod val="75000"/>
                </a:schemeClr>
              </a:buClr>
              <a:buFont typeface="Arial" pitchFamily="34" charset="0"/>
              <a:buChar char="•"/>
            </a:pPr>
            <a:r>
              <a:rPr lang="en-US" dirty="0" smtClean="0">
                <a:latin typeface="Century Gothic" pitchFamily="34" charset="0"/>
              </a:rPr>
              <a:t>Gun pod for gun GSh-23 L </a:t>
            </a:r>
          </a:p>
          <a:p>
            <a:pPr marL="173038" indent="-173038">
              <a:buClr>
                <a:schemeClr val="accent4">
                  <a:lumMod val="75000"/>
                </a:schemeClr>
              </a:buClr>
              <a:buFont typeface="Arial" pitchFamily="34" charset="0"/>
              <a:buChar char="•"/>
            </a:pPr>
            <a:r>
              <a:rPr lang="en-US" dirty="0" smtClean="0">
                <a:latin typeface="Century Gothic" pitchFamily="34" charset="0"/>
              </a:rPr>
              <a:t>Universal gun pod (1 x 9-A-800 or 1 x 9-A-624 + 2 x 9-A-622) </a:t>
            </a:r>
          </a:p>
          <a:p>
            <a:pPr marL="173038" indent="-173038">
              <a:buClr>
                <a:schemeClr val="accent4">
                  <a:lumMod val="75000"/>
                </a:schemeClr>
              </a:buClr>
              <a:buFont typeface="Arial" pitchFamily="34" charset="0"/>
              <a:buChar char="•"/>
            </a:pPr>
            <a:r>
              <a:rPr lang="en-US" dirty="0" smtClean="0">
                <a:latin typeface="Century Gothic" pitchFamily="34" charset="0"/>
              </a:rPr>
              <a:t>Mine warfare container </a:t>
            </a:r>
          </a:p>
          <a:p>
            <a:pPr marL="173038" indent="-173038">
              <a:buClr>
                <a:schemeClr val="accent4">
                  <a:lumMod val="75000"/>
                </a:schemeClr>
              </a:buClr>
              <a:buFont typeface="Arial" pitchFamily="34" charset="0"/>
              <a:buChar char="•"/>
            </a:pPr>
            <a:r>
              <a:rPr lang="en-US" dirty="0" smtClean="0">
                <a:latin typeface="Century Gothic" pitchFamily="34" charset="0"/>
              </a:rPr>
              <a:t>Bombs </a:t>
            </a:r>
          </a:p>
          <a:p>
            <a:pPr marL="173038" indent="-173038">
              <a:buClr>
                <a:schemeClr val="accent4">
                  <a:lumMod val="75000"/>
                </a:schemeClr>
              </a:buClr>
              <a:buFont typeface="Arial" pitchFamily="34" charset="0"/>
              <a:buChar char="•"/>
            </a:pPr>
            <a:r>
              <a:rPr lang="en-US" dirty="0" smtClean="0">
                <a:latin typeface="Century Gothic" pitchFamily="34" charset="0"/>
              </a:rPr>
              <a:t>Transport container for 9M114 </a:t>
            </a:r>
          </a:p>
          <a:p>
            <a:pPr marL="173038" indent="-173038">
              <a:buClr>
                <a:schemeClr val="accent4">
                  <a:lumMod val="75000"/>
                </a:schemeClr>
              </a:buClr>
              <a:buFont typeface="Arial" pitchFamily="34" charset="0"/>
              <a:buChar char="•"/>
            </a:pPr>
            <a:r>
              <a:rPr lang="en-US" dirty="0" smtClean="0">
                <a:latin typeface="Century Gothic" pitchFamily="34" charset="0"/>
              </a:rPr>
              <a:t>Flares launcher</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p:cNvSpPr txBox="1">
            <a:spLocks noChangeArrowheads="1"/>
          </p:cNvSpPr>
          <p:nvPr/>
        </p:nvSpPr>
        <p:spPr>
          <a:xfrm>
            <a:off x="304800" y="789975"/>
            <a:ext cx="8153400" cy="555625"/>
          </a:xfrm>
          <a:prstGeom prst="rect">
            <a:avLst/>
          </a:prstGeom>
        </p:spPr>
        <p:txBody>
          <a:bodyPr/>
          <a:lstStyle/>
          <a:p>
            <a:pPr fontAlgn="auto">
              <a:spcAft>
                <a:spcPts val="0"/>
              </a:spcAft>
              <a:defRPr/>
            </a:pPr>
            <a:r>
              <a:rPr lang="en-US" sz="2400" dirty="0" smtClean="0">
                <a:solidFill>
                  <a:schemeClr val="accent4">
                    <a:lumMod val="75000"/>
                  </a:schemeClr>
                </a:solidFill>
                <a:latin typeface="Century Gothic" pitchFamily="34" charset="0"/>
                <a:ea typeface="+mj-ea"/>
                <a:cs typeface="+mj-cs"/>
              </a:rPr>
              <a:t>OTHER MILITARY EQUIPMENT</a:t>
            </a:r>
            <a:endParaRPr lang="en-US" sz="2400" dirty="0">
              <a:solidFill>
                <a:schemeClr val="accent4">
                  <a:lumMod val="75000"/>
                </a:schemeClr>
              </a:solidFill>
              <a:latin typeface="Century Gothic" pitchFamily="34" charset="0"/>
              <a:ea typeface="+mj-ea"/>
              <a:cs typeface="+mj-cs"/>
            </a:endParaRPr>
          </a:p>
        </p:txBody>
      </p:sp>
      <p:pic>
        <p:nvPicPr>
          <p:cNvPr id="6" name="Picture 2" descr="\\logixnas02\Izmocars2006\IZMO TRAK\PRESENTATIONS\2013\Si2-Asset-Purchase\box_01.jpg"/>
          <p:cNvPicPr>
            <a:picLocks noChangeAspect="1" noChangeArrowheads="1"/>
          </p:cNvPicPr>
          <p:nvPr/>
        </p:nvPicPr>
        <p:blipFill>
          <a:blip r:embed="rId2" cstate="print"/>
          <a:srcRect/>
          <a:stretch>
            <a:fillRect/>
          </a:stretch>
        </p:blipFill>
        <p:spPr bwMode="auto">
          <a:xfrm>
            <a:off x="410900" y="1335550"/>
            <a:ext cx="8433118" cy="5001198"/>
          </a:xfrm>
          <a:prstGeom prst="rect">
            <a:avLst/>
          </a:prstGeom>
          <a:noFill/>
        </p:spPr>
      </p:pic>
      <p:sp>
        <p:nvSpPr>
          <p:cNvPr id="7" name="TextBox 6"/>
          <p:cNvSpPr txBox="1"/>
          <p:nvPr/>
        </p:nvSpPr>
        <p:spPr>
          <a:xfrm>
            <a:off x="785150" y="1828800"/>
            <a:ext cx="6530050" cy="3416320"/>
          </a:xfrm>
          <a:prstGeom prst="rect">
            <a:avLst/>
          </a:prstGeom>
          <a:noFill/>
        </p:spPr>
        <p:txBody>
          <a:bodyPr wrap="square" rtlCol="0">
            <a:spAutoFit/>
          </a:bodyPr>
          <a:lstStyle/>
          <a:p>
            <a:pPr marL="342900" indent="-342900">
              <a:lnSpc>
                <a:spcPct val="125000"/>
              </a:lnSpc>
              <a:spcBef>
                <a:spcPct val="20000"/>
              </a:spcBef>
              <a:buClr>
                <a:srgbClr val="7030A0"/>
              </a:buClr>
              <a:buFont typeface="Arial" pitchFamily="-1" charset="0"/>
              <a:buChar char="•"/>
              <a:defRPr/>
            </a:pPr>
            <a:r>
              <a:rPr lang="en-US" dirty="0">
                <a:latin typeface="Century Gothic"/>
                <a:ea typeface="MS PGothic" pitchFamily="34" charset="-128"/>
                <a:cs typeface="Century Gothic"/>
              </a:rPr>
              <a:t>Mig-29’s (refurbished)</a:t>
            </a:r>
          </a:p>
          <a:p>
            <a:pPr marL="342900" indent="-342900">
              <a:lnSpc>
                <a:spcPct val="125000"/>
              </a:lnSpc>
              <a:spcBef>
                <a:spcPct val="20000"/>
              </a:spcBef>
              <a:buClr>
                <a:srgbClr val="7030A0"/>
              </a:buClr>
              <a:buFont typeface="Arial" pitchFamily="-1" charset="0"/>
              <a:buChar char="•"/>
              <a:defRPr/>
            </a:pPr>
            <a:r>
              <a:rPr lang="en-US" dirty="0">
                <a:latin typeface="Century Gothic"/>
                <a:ea typeface="MS PGothic" pitchFamily="34" charset="-128"/>
                <a:cs typeface="Century Gothic"/>
              </a:rPr>
              <a:t>T-72M1 and T-72A Tanks</a:t>
            </a:r>
          </a:p>
          <a:p>
            <a:pPr marL="342900" indent="-342900">
              <a:lnSpc>
                <a:spcPct val="125000"/>
              </a:lnSpc>
              <a:spcBef>
                <a:spcPct val="20000"/>
              </a:spcBef>
              <a:buClr>
                <a:srgbClr val="7030A0"/>
              </a:buClr>
              <a:buFont typeface="Arial" pitchFamily="-1" charset="0"/>
              <a:buChar char="•"/>
              <a:defRPr/>
            </a:pPr>
            <a:r>
              <a:rPr lang="en-US" dirty="0">
                <a:latin typeface="Century Gothic"/>
                <a:ea typeface="MS PGothic" pitchFamily="34" charset="-128"/>
                <a:cs typeface="Century Gothic"/>
              </a:rPr>
              <a:t>Multiple Launch Rocket System BM-21 GRAD with 122mm Rockets</a:t>
            </a:r>
          </a:p>
          <a:p>
            <a:pPr marL="342900" indent="-342900">
              <a:lnSpc>
                <a:spcPct val="125000"/>
              </a:lnSpc>
              <a:spcBef>
                <a:spcPct val="20000"/>
              </a:spcBef>
              <a:buClr>
                <a:srgbClr val="7030A0"/>
              </a:buClr>
              <a:buFont typeface="Arial" pitchFamily="-1" charset="0"/>
              <a:buChar char="•"/>
              <a:defRPr/>
            </a:pPr>
            <a:r>
              <a:rPr lang="en-US" dirty="0">
                <a:latin typeface="Century Gothic"/>
                <a:ea typeface="MS PGothic" pitchFamily="34" charset="-128"/>
                <a:cs typeface="Century Gothic"/>
              </a:rPr>
              <a:t>BTR-</a:t>
            </a:r>
            <a:r>
              <a:rPr lang="en-US" dirty="0" smtClean="0">
                <a:latin typeface="Century Gothic"/>
                <a:ea typeface="MS PGothic" pitchFamily="34" charset="-128"/>
                <a:cs typeface="Century Gothic"/>
              </a:rPr>
              <a:t>80M </a:t>
            </a:r>
            <a:r>
              <a:rPr lang="en-US" dirty="0">
                <a:latin typeface="Century Gothic"/>
                <a:ea typeface="MS PGothic" pitchFamily="34" charset="-128"/>
                <a:cs typeface="Century Gothic"/>
              </a:rPr>
              <a:t>APC’s</a:t>
            </a:r>
          </a:p>
          <a:p>
            <a:pPr marL="342900" indent="-342900">
              <a:lnSpc>
                <a:spcPct val="125000"/>
              </a:lnSpc>
              <a:spcBef>
                <a:spcPct val="20000"/>
              </a:spcBef>
              <a:buClr>
                <a:srgbClr val="7030A0"/>
              </a:buClr>
              <a:buFont typeface="Arial" pitchFamily="-1" charset="0"/>
              <a:buChar char="•"/>
              <a:defRPr/>
            </a:pPr>
            <a:r>
              <a:rPr lang="en-US" dirty="0">
                <a:latin typeface="Century Gothic"/>
                <a:ea typeface="MS PGothic" pitchFamily="34" charset="-128"/>
                <a:cs typeface="Century Gothic"/>
              </a:rPr>
              <a:t>Anti-Tank </a:t>
            </a:r>
            <a:r>
              <a:rPr lang="en-US" dirty="0" smtClean="0">
                <a:latin typeface="Century Gothic"/>
                <a:ea typeface="MS PGothic" pitchFamily="34" charset="-128"/>
                <a:cs typeface="Century Gothic"/>
              </a:rPr>
              <a:t>Missile </a:t>
            </a:r>
            <a:r>
              <a:rPr lang="en-US" dirty="0">
                <a:latin typeface="Century Gothic"/>
                <a:ea typeface="MS PGothic" pitchFamily="34" charset="-128"/>
                <a:cs typeface="Century Gothic"/>
              </a:rPr>
              <a:t>Launcher </a:t>
            </a:r>
            <a:r>
              <a:rPr lang="en-US" dirty="0" smtClean="0">
                <a:latin typeface="Century Gothic"/>
                <a:ea typeface="MS PGothic" pitchFamily="34" charset="-128"/>
                <a:cs typeface="Century Gothic"/>
              </a:rPr>
              <a:t>/ KONKURS and FAGOT </a:t>
            </a:r>
            <a:r>
              <a:rPr lang="en-US" dirty="0">
                <a:latin typeface="Century Gothic"/>
                <a:ea typeface="MS PGothic" pitchFamily="34" charset="-128"/>
                <a:cs typeface="Century Gothic"/>
              </a:rPr>
              <a:t>Missiles</a:t>
            </a:r>
          </a:p>
          <a:p>
            <a:pPr marL="342900" indent="-342900">
              <a:lnSpc>
                <a:spcPct val="125000"/>
              </a:lnSpc>
              <a:spcBef>
                <a:spcPct val="20000"/>
              </a:spcBef>
              <a:buClr>
                <a:srgbClr val="7030A0"/>
              </a:buClr>
              <a:buFont typeface="Arial" pitchFamily="-1" charset="0"/>
              <a:buChar char="•"/>
              <a:defRPr/>
            </a:pPr>
            <a:r>
              <a:rPr lang="en-US" dirty="0">
                <a:latin typeface="Century Gothic"/>
                <a:ea typeface="MS PGothic" pitchFamily="34" charset="-128"/>
                <a:cs typeface="Century Gothic"/>
              </a:rPr>
              <a:t>Amphibious MTLB’s</a:t>
            </a:r>
          </a:p>
          <a:p>
            <a:pPr marL="173038" indent="-173038">
              <a:buClr>
                <a:schemeClr val="accent4">
                  <a:lumMod val="75000"/>
                </a:schemeClr>
              </a:buClr>
              <a:buFont typeface="Arial" pitchFamily="34" charset="0"/>
              <a:buChar char="•"/>
            </a:pPr>
            <a:endParaRPr lang="en-US" dirty="0" smtClean="0">
              <a:latin typeface="Century Gothic" pitchFamily="34" charset="0"/>
            </a:endParaRPr>
          </a:p>
        </p:txBody>
      </p:sp>
      <p:sp>
        <p:nvSpPr>
          <p:cNvPr id="3" name="TextBox 2"/>
          <p:cNvSpPr txBox="1"/>
          <p:nvPr/>
        </p:nvSpPr>
        <p:spPr>
          <a:xfrm>
            <a:off x="2379579" y="102936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451244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logixnas02\Izmocars2006\IZMO TRAK\PRESENTATIONS\2013\Si2-Asset-Purchase\box_01.jpg"/>
          <p:cNvPicPr>
            <a:picLocks noChangeAspect="1" noChangeArrowheads="1"/>
          </p:cNvPicPr>
          <p:nvPr/>
        </p:nvPicPr>
        <p:blipFill>
          <a:blip r:embed="rId2" cstate="print"/>
          <a:srcRect/>
          <a:stretch>
            <a:fillRect/>
          </a:stretch>
        </p:blipFill>
        <p:spPr bwMode="auto">
          <a:xfrm>
            <a:off x="410900" y="1335550"/>
            <a:ext cx="8433118" cy="5001198"/>
          </a:xfrm>
          <a:prstGeom prst="rect">
            <a:avLst/>
          </a:prstGeom>
          <a:noFill/>
        </p:spPr>
      </p:pic>
      <p:sp>
        <p:nvSpPr>
          <p:cNvPr id="2" name="Rectangle 27"/>
          <p:cNvSpPr txBox="1">
            <a:spLocks noChangeArrowheads="1"/>
          </p:cNvSpPr>
          <p:nvPr/>
        </p:nvSpPr>
        <p:spPr>
          <a:xfrm>
            <a:off x="304800" y="789975"/>
            <a:ext cx="8153400" cy="555625"/>
          </a:xfrm>
          <a:prstGeom prst="rect">
            <a:avLst/>
          </a:prstGeom>
        </p:spPr>
        <p:txBody>
          <a:bodyPr/>
          <a:lstStyle/>
          <a:p>
            <a:pPr fontAlgn="auto">
              <a:spcAft>
                <a:spcPts val="0"/>
              </a:spcAft>
              <a:defRPr/>
            </a:pPr>
            <a:r>
              <a:rPr lang="en-US" sz="2400" dirty="0" smtClean="0">
                <a:solidFill>
                  <a:schemeClr val="accent4">
                    <a:lumMod val="75000"/>
                  </a:schemeClr>
                </a:solidFill>
                <a:latin typeface="Century Gothic" pitchFamily="34" charset="0"/>
                <a:ea typeface="+mj-ea"/>
                <a:cs typeface="+mj-cs"/>
              </a:rPr>
              <a:t>ARMS</a:t>
            </a:r>
            <a:endParaRPr lang="en-US" sz="2400" dirty="0">
              <a:solidFill>
                <a:schemeClr val="accent4">
                  <a:lumMod val="75000"/>
                </a:schemeClr>
              </a:solidFill>
              <a:latin typeface="Century Gothic" pitchFamily="34" charset="0"/>
              <a:ea typeface="+mj-ea"/>
              <a:cs typeface="+mj-cs"/>
            </a:endParaRPr>
          </a:p>
        </p:txBody>
      </p:sp>
      <p:sp>
        <p:nvSpPr>
          <p:cNvPr id="20" name="TextBox 19"/>
          <p:cNvSpPr txBox="1"/>
          <p:nvPr/>
        </p:nvSpPr>
        <p:spPr>
          <a:xfrm>
            <a:off x="609600" y="1730276"/>
            <a:ext cx="4114800" cy="2308324"/>
          </a:xfrm>
          <a:prstGeom prst="rect">
            <a:avLst/>
          </a:prstGeom>
          <a:noFill/>
        </p:spPr>
        <p:txBody>
          <a:bodyPr wrap="square" rtlCol="0">
            <a:spAutoFit/>
          </a:bodyPr>
          <a:lstStyle/>
          <a:p>
            <a:pPr marL="173038" indent="-173038">
              <a:buClr>
                <a:schemeClr val="accent4">
                  <a:lumMod val="75000"/>
                </a:schemeClr>
              </a:buClr>
              <a:buFont typeface="Arial" pitchFamily="34" charset="0"/>
              <a:buChar char="•"/>
            </a:pPr>
            <a:r>
              <a:rPr lang="en-US" dirty="0" smtClean="0">
                <a:latin typeface="Century Gothic" pitchFamily="34" charset="0"/>
              </a:rPr>
              <a:t>Pistols – 9x17mm (0.38 Cal), 9x18mm and 9x19mm</a:t>
            </a:r>
          </a:p>
          <a:p>
            <a:pPr marL="173038" indent="-173038">
              <a:buClr>
                <a:schemeClr val="accent4">
                  <a:lumMod val="75000"/>
                </a:schemeClr>
              </a:buClr>
              <a:buFont typeface="Arial" pitchFamily="34" charset="0"/>
              <a:buChar char="•"/>
            </a:pPr>
            <a:r>
              <a:rPr lang="en-US" dirty="0" smtClean="0">
                <a:latin typeface="Century Gothic" pitchFamily="34" charset="0"/>
              </a:rPr>
              <a:t>9mm revolvers and semi-automatic guns</a:t>
            </a:r>
          </a:p>
          <a:p>
            <a:pPr marL="173038" indent="-173038">
              <a:buClr>
                <a:schemeClr val="accent4">
                  <a:lumMod val="75000"/>
                </a:schemeClr>
              </a:buClr>
              <a:buFont typeface="Arial" pitchFamily="34" charset="0"/>
              <a:buChar char="•"/>
            </a:pPr>
            <a:r>
              <a:rPr lang="en-US" dirty="0" smtClean="0">
                <a:latin typeface="Century Gothic" pitchFamily="34" charset="0"/>
              </a:rPr>
              <a:t> 9x19mm Sub-machine Guns</a:t>
            </a:r>
          </a:p>
          <a:p>
            <a:pPr marL="173038" indent="-173038">
              <a:buClr>
                <a:schemeClr val="accent4">
                  <a:lumMod val="75000"/>
                </a:schemeClr>
              </a:buClr>
              <a:buFont typeface="Arial" pitchFamily="34" charset="0"/>
              <a:buChar char="•"/>
            </a:pPr>
            <a:r>
              <a:rPr lang="en-US" dirty="0" smtClean="0">
                <a:latin typeface="Century Gothic" pitchFamily="34" charset="0"/>
              </a:rPr>
              <a:t>AK-47M, AK-47S guns </a:t>
            </a:r>
          </a:p>
          <a:p>
            <a:pPr marL="173038" indent="-173038">
              <a:buClr>
                <a:schemeClr val="accent4">
                  <a:lumMod val="75000"/>
                </a:schemeClr>
              </a:buClr>
              <a:buFont typeface="Arial" pitchFamily="34" charset="0"/>
              <a:buChar char="•"/>
            </a:pPr>
            <a:r>
              <a:rPr lang="en-US" dirty="0" smtClean="0">
                <a:latin typeface="Century Gothic" pitchFamily="34" charset="0"/>
              </a:rPr>
              <a:t>5.56mm Assault rifle</a:t>
            </a:r>
          </a:p>
          <a:p>
            <a:pPr marL="173038" indent="-173038">
              <a:buClr>
                <a:schemeClr val="accent4">
                  <a:lumMod val="75000"/>
                </a:schemeClr>
              </a:buClr>
              <a:buFont typeface="Arial" pitchFamily="34" charset="0"/>
              <a:buChar char="•"/>
            </a:pPr>
            <a:r>
              <a:rPr lang="en-US" dirty="0" smtClean="0">
                <a:latin typeface="Century Gothic" pitchFamily="34" charset="0"/>
              </a:rPr>
              <a:t>5.56mm Light Machine Gun</a:t>
            </a:r>
          </a:p>
        </p:txBody>
      </p:sp>
      <p:sp>
        <p:nvSpPr>
          <p:cNvPr id="5" name="TextBox 4"/>
          <p:cNvSpPr txBox="1"/>
          <p:nvPr/>
        </p:nvSpPr>
        <p:spPr>
          <a:xfrm>
            <a:off x="4461075" y="1730276"/>
            <a:ext cx="3962400" cy="2031325"/>
          </a:xfrm>
          <a:prstGeom prst="rect">
            <a:avLst/>
          </a:prstGeom>
          <a:noFill/>
        </p:spPr>
        <p:txBody>
          <a:bodyPr wrap="square" rtlCol="0">
            <a:spAutoFit/>
          </a:bodyPr>
          <a:lstStyle/>
          <a:p>
            <a:pPr marL="173038" indent="-173038">
              <a:buClr>
                <a:schemeClr val="accent4">
                  <a:lumMod val="75000"/>
                </a:schemeClr>
              </a:buClr>
              <a:buFont typeface="Arial" pitchFamily="34" charset="0"/>
              <a:buChar char="•"/>
            </a:pPr>
            <a:r>
              <a:rPr lang="en-US" dirty="0" smtClean="0">
                <a:latin typeface="Century Gothic" pitchFamily="34" charset="0"/>
              </a:rPr>
              <a:t>Infantry </a:t>
            </a:r>
            <a:r>
              <a:rPr lang="en-US" dirty="0" err="1" smtClean="0">
                <a:latin typeface="Century Gothic" pitchFamily="34" charset="0"/>
              </a:rPr>
              <a:t>calibre</a:t>
            </a:r>
            <a:r>
              <a:rPr lang="en-US" dirty="0" smtClean="0">
                <a:latin typeface="Century Gothic" pitchFamily="34" charset="0"/>
              </a:rPr>
              <a:t> 23mm (ZU-23-2 Towed) guns</a:t>
            </a:r>
          </a:p>
          <a:p>
            <a:pPr marL="173038" indent="-173038">
              <a:buClr>
                <a:schemeClr val="accent4">
                  <a:lumMod val="75000"/>
                </a:schemeClr>
              </a:buClr>
              <a:buFont typeface="Arial" pitchFamily="34" charset="0"/>
              <a:buChar char="•"/>
            </a:pPr>
            <a:r>
              <a:rPr lang="en-US" dirty="0" smtClean="0">
                <a:latin typeface="Century Gothic" pitchFamily="34" charset="0"/>
              </a:rPr>
              <a:t>BKC Machine Gun Cal 7.62mm</a:t>
            </a:r>
          </a:p>
          <a:p>
            <a:pPr marL="173038" indent="-173038">
              <a:buClr>
                <a:schemeClr val="accent4">
                  <a:lumMod val="75000"/>
                </a:schemeClr>
              </a:buClr>
              <a:buFont typeface="Arial" pitchFamily="34" charset="0"/>
              <a:buChar char="•"/>
            </a:pPr>
            <a:r>
              <a:rPr lang="en-US" dirty="0" err="1" smtClean="0">
                <a:latin typeface="Century Gothic" pitchFamily="34" charset="0"/>
              </a:rPr>
              <a:t>Dushka</a:t>
            </a:r>
            <a:r>
              <a:rPr lang="en-US" dirty="0" smtClean="0">
                <a:latin typeface="Century Gothic" pitchFamily="34" charset="0"/>
              </a:rPr>
              <a:t> 12.7mm </a:t>
            </a:r>
            <a:r>
              <a:rPr lang="en-US" dirty="0" err="1" smtClean="0">
                <a:latin typeface="Century Gothic" pitchFamily="34" charset="0"/>
              </a:rPr>
              <a:t>calibre</a:t>
            </a:r>
            <a:r>
              <a:rPr lang="en-US" dirty="0" smtClean="0">
                <a:latin typeface="Century Gothic" pitchFamily="34" charset="0"/>
              </a:rPr>
              <a:t> single barrel machine gun</a:t>
            </a:r>
          </a:p>
          <a:p>
            <a:pPr marL="173038" indent="-173038">
              <a:buClr>
                <a:schemeClr val="accent4">
                  <a:lumMod val="75000"/>
                </a:schemeClr>
              </a:buClr>
              <a:buFont typeface="Arial" pitchFamily="34" charset="0"/>
              <a:buChar char="•"/>
            </a:pPr>
            <a:r>
              <a:rPr lang="en-US" dirty="0" smtClean="0">
                <a:latin typeface="Century Gothic" pitchFamily="34" charset="0"/>
              </a:rPr>
              <a:t>SPG-9, RPG-7 projectile/rocket launchers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p:cNvSpPr txBox="1">
            <a:spLocks noChangeArrowheads="1"/>
          </p:cNvSpPr>
          <p:nvPr/>
        </p:nvSpPr>
        <p:spPr>
          <a:xfrm>
            <a:off x="304800" y="789975"/>
            <a:ext cx="8153400" cy="555625"/>
          </a:xfrm>
          <a:prstGeom prst="rect">
            <a:avLst/>
          </a:prstGeom>
        </p:spPr>
        <p:txBody>
          <a:bodyPr/>
          <a:lstStyle/>
          <a:p>
            <a:pPr fontAlgn="auto">
              <a:spcAft>
                <a:spcPts val="0"/>
              </a:spcAft>
              <a:defRPr/>
            </a:pPr>
            <a:r>
              <a:rPr lang="en-US" sz="2400" dirty="0" smtClean="0">
                <a:solidFill>
                  <a:schemeClr val="accent4">
                    <a:lumMod val="75000"/>
                  </a:schemeClr>
                </a:solidFill>
                <a:latin typeface="Century Gothic" pitchFamily="34" charset="0"/>
                <a:ea typeface="+mj-ea"/>
                <a:cs typeface="+mj-cs"/>
              </a:rPr>
              <a:t>AMMUNITION</a:t>
            </a:r>
            <a:endParaRPr lang="en-US" sz="2400" dirty="0">
              <a:solidFill>
                <a:schemeClr val="accent4">
                  <a:lumMod val="75000"/>
                </a:schemeClr>
              </a:solidFill>
              <a:latin typeface="Century Gothic" pitchFamily="34" charset="0"/>
              <a:ea typeface="+mj-ea"/>
              <a:cs typeface="+mj-cs"/>
            </a:endParaRPr>
          </a:p>
        </p:txBody>
      </p:sp>
      <p:pic>
        <p:nvPicPr>
          <p:cNvPr id="6" name="Picture 2" descr="\\logixnas02\Izmocars2006\IZMO TRAK\PRESENTATIONS\2013\Si2-Asset-Purchase\box_01.jpg"/>
          <p:cNvPicPr>
            <a:picLocks noChangeAspect="1" noChangeArrowheads="1"/>
          </p:cNvPicPr>
          <p:nvPr/>
        </p:nvPicPr>
        <p:blipFill>
          <a:blip r:embed="rId2" cstate="print"/>
          <a:srcRect/>
          <a:stretch>
            <a:fillRect/>
          </a:stretch>
        </p:blipFill>
        <p:spPr bwMode="auto">
          <a:xfrm>
            <a:off x="410900" y="1335550"/>
            <a:ext cx="8433118" cy="5001198"/>
          </a:xfrm>
          <a:prstGeom prst="rect">
            <a:avLst/>
          </a:prstGeom>
          <a:noFill/>
        </p:spPr>
      </p:pic>
      <p:sp>
        <p:nvSpPr>
          <p:cNvPr id="7" name="TextBox 6"/>
          <p:cNvSpPr txBox="1"/>
          <p:nvPr/>
        </p:nvSpPr>
        <p:spPr>
          <a:xfrm>
            <a:off x="785150" y="1828800"/>
            <a:ext cx="4419600" cy="2585323"/>
          </a:xfrm>
          <a:prstGeom prst="rect">
            <a:avLst/>
          </a:prstGeom>
          <a:noFill/>
        </p:spPr>
        <p:txBody>
          <a:bodyPr wrap="square" rtlCol="0">
            <a:spAutoFit/>
          </a:bodyPr>
          <a:lstStyle/>
          <a:p>
            <a:pPr marL="173038" indent="-173038">
              <a:buClr>
                <a:schemeClr val="accent4">
                  <a:lumMod val="75000"/>
                </a:schemeClr>
              </a:buClr>
              <a:buFont typeface="Arial" pitchFamily="34" charset="0"/>
              <a:buChar char="•"/>
            </a:pPr>
            <a:r>
              <a:rPr lang="en-US" dirty="0" smtClean="0">
                <a:latin typeface="Century Gothic" pitchFamily="34" charset="0"/>
              </a:rPr>
              <a:t>9mm ammunition – various types</a:t>
            </a:r>
          </a:p>
          <a:p>
            <a:pPr marL="173038" indent="-173038">
              <a:buClr>
                <a:schemeClr val="accent4">
                  <a:lumMod val="75000"/>
                </a:schemeClr>
              </a:buClr>
              <a:buFont typeface="Arial" pitchFamily="34" charset="0"/>
              <a:buChar char="•"/>
            </a:pPr>
            <a:r>
              <a:rPr lang="en-US" dirty="0" smtClean="0">
                <a:latin typeface="Century Gothic" pitchFamily="34" charset="0"/>
              </a:rPr>
              <a:t>7.62x39mm ammunition</a:t>
            </a:r>
          </a:p>
          <a:p>
            <a:pPr marL="173038" indent="-173038">
              <a:buClr>
                <a:schemeClr val="accent4">
                  <a:lumMod val="75000"/>
                </a:schemeClr>
              </a:buClr>
              <a:buFont typeface="Arial" pitchFamily="34" charset="0"/>
              <a:buChar char="•"/>
            </a:pPr>
            <a:r>
              <a:rPr lang="en-US" dirty="0" smtClean="0">
                <a:latin typeface="Century Gothic" pitchFamily="34" charset="0"/>
              </a:rPr>
              <a:t>23mm ammunition</a:t>
            </a:r>
          </a:p>
          <a:p>
            <a:pPr marL="173038" indent="-173038">
              <a:buClr>
                <a:schemeClr val="accent4">
                  <a:lumMod val="75000"/>
                </a:schemeClr>
              </a:buClr>
              <a:buFont typeface="Arial" pitchFamily="34" charset="0"/>
              <a:buChar char="•"/>
            </a:pPr>
            <a:r>
              <a:rPr lang="en-US" dirty="0" smtClean="0">
                <a:latin typeface="Century Gothic" pitchFamily="34" charset="0"/>
              </a:rPr>
              <a:t>7.62x54mm ammunition</a:t>
            </a:r>
          </a:p>
          <a:p>
            <a:pPr marL="173038" indent="-173038">
              <a:buClr>
                <a:schemeClr val="accent4">
                  <a:lumMod val="75000"/>
                </a:schemeClr>
              </a:buClr>
              <a:buFont typeface="Arial" pitchFamily="34" charset="0"/>
              <a:buChar char="•"/>
            </a:pPr>
            <a:r>
              <a:rPr lang="en-US" dirty="0" smtClean="0">
                <a:latin typeface="Century Gothic" pitchFamily="34" charset="0"/>
              </a:rPr>
              <a:t>12.7x108mm ammunition</a:t>
            </a:r>
          </a:p>
          <a:p>
            <a:pPr marL="173038" indent="-173038">
              <a:buClr>
                <a:schemeClr val="accent4">
                  <a:lumMod val="75000"/>
                </a:schemeClr>
              </a:buClr>
              <a:buFont typeface="Arial" pitchFamily="34" charset="0"/>
              <a:buChar char="•"/>
            </a:pPr>
            <a:r>
              <a:rPr lang="en-US" dirty="0" smtClean="0">
                <a:latin typeface="Century Gothic" pitchFamily="34" charset="0"/>
              </a:rPr>
              <a:t>Projectiles for SPG-9, </a:t>
            </a:r>
          </a:p>
          <a:p>
            <a:pPr marL="173038" indent="-173038">
              <a:buClr>
                <a:schemeClr val="accent4">
                  <a:lumMod val="75000"/>
                </a:schemeClr>
              </a:buClr>
              <a:buFont typeface="Arial" pitchFamily="34" charset="0"/>
              <a:buChar char="•"/>
            </a:pPr>
            <a:r>
              <a:rPr lang="en-US" dirty="0" smtClean="0">
                <a:latin typeface="Century Gothic" pitchFamily="34" charset="0"/>
              </a:rPr>
              <a:t>Rockets for RPG-7</a:t>
            </a:r>
          </a:p>
          <a:p>
            <a:pPr marL="173038" indent="-173038">
              <a:buClr>
                <a:schemeClr val="accent4">
                  <a:lumMod val="75000"/>
                </a:schemeClr>
              </a:buClr>
              <a:buFont typeface="Arial" pitchFamily="34" charset="0"/>
              <a:buChar char="•"/>
            </a:pPr>
            <a:r>
              <a:rPr lang="en-US" dirty="0" smtClean="0">
                <a:latin typeface="Century Gothic" pitchFamily="34" charset="0"/>
              </a:rPr>
              <a:t>Mortars – 60mm, 80mm and 120mm</a:t>
            </a:r>
          </a:p>
          <a:p>
            <a:pPr marL="173038" indent="-173038">
              <a:buClr>
                <a:schemeClr val="accent4">
                  <a:lumMod val="75000"/>
                </a:schemeClr>
              </a:buClr>
              <a:buFont typeface="Arial" pitchFamily="34" charset="0"/>
              <a:buChar char="•"/>
            </a:pPr>
            <a:endParaRPr lang="en-US" dirty="0" smtClean="0">
              <a:latin typeface="Century Gothic" pitchFamily="34"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1629</Words>
  <Application>Microsoft Macintosh PowerPoint</Application>
  <PresentationFormat>On-screen Show (4:3)</PresentationFormat>
  <Paragraphs>206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Jayakumar Hariharan</dc:creator>
  <cp:lastModifiedBy>Sanjay Soni</cp:lastModifiedBy>
  <cp:revision>41</cp:revision>
  <dcterms:created xsi:type="dcterms:W3CDTF">2014-08-18T12:05:29Z</dcterms:created>
  <dcterms:modified xsi:type="dcterms:W3CDTF">2015-06-29T08:07:35Z</dcterms:modified>
</cp:coreProperties>
</file>